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66" r:id="rId2"/>
    <p:sldId id="267" r:id="rId3"/>
    <p:sldId id="268" r:id="rId4"/>
    <p:sldId id="269" r:id="rId5"/>
    <p:sldId id="270" r:id="rId6"/>
    <p:sldId id="271" r:id="rId7"/>
    <p:sldId id="459" r:id="rId8"/>
    <p:sldId id="272" r:id="rId9"/>
    <p:sldId id="274" r:id="rId10"/>
    <p:sldId id="275" r:id="rId11"/>
    <p:sldId id="277" r:id="rId12"/>
    <p:sldId id="276" r:id="rId13"/>
    <p:sldId id="279" r:id="rId14"/>
    <p:sldId id="280" r:id="rId15"/>
    <p:sldId id="281" r:id="rId16"/>
    <p:sldId id="282" r:id="rId17"/>
    <p:sldId id="283" r:id="rId18"/>
    <p:sldId id="303" r:id="rId19"/>
    <p:sldId id="305" r:id="rId20"/>
    <p:sldId id="457" r:id="rId21"/>
    <p:sldId id="306" r:id="rId22"/>
    <p:sldId id="458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444" r:id="rId65"/>
    <p:sldId id="353" r:id="rId66"/>
    <p:sldId id="354" r:id="rId67"/>
    <p:sldId id="355" r:id="rId68"/>
    <p:sldId id="356" r:id="rId69"/>
    <p:sldId id="357" r:id="rId70"/>
    <p:sldId id="448" r:id="rId71"/>
    <p:sldId id="359" r:id="rId72"/>
    <p:sldId id="360" r:id="rId73"/>
    <p:sldId id="361" r:id="rId74"/>
    <p:sldId id="362" r:id="rId75"/>
    <p:sldId id="440" r:id="rId76"/>
    <p:sldId id="363" r:id="rId77"/>
    <p:sldId id="365" r:id="rId78"/>
    <p:sldId id="366" r:id="rId79"/>
    <p:sldId id="367" r:id="rId80"/>
    <p:sldId id="368" r:id="rId81"/>
    <p:sldId id="370" r:id="rId82"/>
    <p:sldId id="372" r:id="rId83"/>
    <p:sldId id="373" r:id="rId84"/>
    <p:sldId id="375" r:id="rId85"/>
    <p:sldId id="377" r:id="rId86"/>
    <p:sldId id="378" r:id="rId87"/>
    <p:sldId id="379" r:id="rId88"/>
    <p:sldId id="445" r:id="rId89"/>
    <p:sldId id="380" r:id="rId90"/>
    <p:sldId id="381" r:id="rId91"/>
    <p:sldId id="382" r:id="rId92"/>
    <p:sldId id="383" r:id="rId93"/>
    <p:sldId id="436" r:id="rId94"/>
    <p:sldId id="437" r:id="rId95"/>
    <p:sldId id="384" r:id="rId96"/>
    <p:sldId id="386" r:id="rId97"/>
    <p:sldId id="387" r:id="rId98"/>
    <p:sldId id="388" r:id="rId99"/>
    <p:sldId id="389" r:id="rId100"/>
    <p:sldId id="390" r:id="rId101"/>
    <p:sldId id="441" r:id="rId102"/>
    <p:sldId id="391" r:id="rId103"/>
    <p:sldId id="442" r:id="rId104"/>
    <p:sldId id="392" r:id="rId105"/>
    <p:sldId id="393" r:id="rId106"/>
    <p:sldId id="446" r:id="rId107"/>
    <p:sldId id="394" r:id="rId108"/>
    <p:sldId id="395" r:id="rId109"/>
    <p:sldId id="397" r:id="rId110"/>
    <p:sldId id="398" r:id="rId111"/>
    <p:sldId id="401" r:id="rId112"/>
    <p:sldId id="402" r:id="rId113"/>
    <p:sldId id="403" r:id="rId114"/>
    <p:sldId id="404" r:id="rId115"/>
    <p:sldId id="405" r:id="rId116"/>
    <p:sldId id="406" r:id="rId117"/>
    <p:sldId id="407" r:id="rId118"/>
    <p:sldId id="409" r:id="rId119"/>
    <p:sldId id="410" r:id="rId120"/>
    <p:sldId id="447" r:id="rId121"/>
    <p:sldId id="411" r:id="rId122"/>
    <p:sldId id="413" r:id="rId123"/>
    <p:sldId id="414" r:id="rId124"/>
    <p:sldId id="415" r:id="rId125"/>
    <p:sldId id="416" r:id="rId126"/>
    <p:sldId id="417" r:id="rId127"/>
    <p:sldId id="418" r:id="rId128"/>
    <p:sldId id="449" r:id="rId129"/>
    <p:sldId id="419" r:id="rId130"/>
    <p:sldId id="420" r:id="rId131"/>
    <p:sldId id="421" r:id="rId132"/>
    <p:sldId id="422" r:id="rId133"/>
    <p:sldId id="423" r:id="rId134"/>
    <p:sldId id="424" r:id="rId135"/>
    <p:sldId id="450" r:id="rId136"/>
    <p:sldId id="451" r:id="rId137"/>
    <p:sldId id="452" r:id="rId138"/>
    <p:sldId id="453" r:id="rId139"/>
    <p:sldId id="454" r:id="rId140"/>
    <p:sldId id="455" r:id="rId141"/>
    <p:sldId id="456" r:id="rId142"/>
    <p:sldId id="284" r:id="rId143"/>
    <p:sldId id="285" r:id="rId144"/>
    <p:sldId id="286" r:id="rId145"/>
    <p:sldId id="287" r:id="rId146"/>
    <p:sldId id="288" r:id="rId147"/>
    <p:sldId id="289" r:id="rId148"/>
    <p:sldId id="290" r:id="rId149"/>
    <p:sldId id="291" r:id="rId150"/>
    <p:sldId id="292" r:id="rId151"/>
    <p:sldId id="294" r:id="rId152"/>
    <p:sldId id="295" r:id="rId153"/>
    <p:sldId id="296" r:id="rId154"/>
    <p:sldId id="297" r:id="rId155"/>
    <p:sldId id="298" r:id="rId156"/>
    <p:sldId id="299" r:id="rId157"/>
    <p:sldId id="300" r:id="rId158"/>
    <p:sldId id="301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-906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EEBB-4EAD-4059-97B2-37FABEC3E101}" type="datetimeFigureOut">
              <a:rPr lang="en-US" smtClean="0"/>
              <a:pPr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2B019-E139-4CC5-9DF6-56AB4F4184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8F340-9060-4B3E-BE1D-16576618EA3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5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3673-4DFC-4401-A252-59B01B07B98A}" type="slidenum">
              <a:rPr lang="en-IN" smtClean="0"/>
              <a:pPr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6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3673-4DFC-4401-A252-59B01B07B98A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19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9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66F5B-F02C-4851-B480-55DB3643A0F1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9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F9BD-5453-461E-AF44-BEB28BA558E5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0366D-D9B4-4311-A6A3-6582863A852D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24001-1907-4199-83B2-EF26F08A85D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24001-1907-4199-83B2-EF26F08A85D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7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46130C-EAF7-4A3E-A82A-A46962AD8AC9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13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99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0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1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BCA6-02AE-4061-99D3-11C02EA67F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3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B019-E139-4CC5-9DF6-56AB4F41847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7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D0EE-47E2-4E91-86FF-5803D62B88D7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1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1F029-330C-48E3-8E1E-FD9CA0473358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B9D5-A1FE-4A37-9869-590F2DF39ACC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2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66AD-4308-45D2-9EB2-778AB36E26F5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6CF3-8806-4C9E-9914-840226F184F7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7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0743-FB29-41C4-A4D0-60E62F05BCDC}" type="datetime1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C014-B425-4F1A-A3B8-2D3E3116BE92}" type="datetime1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375" y="402448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91204" cy="501650"/>
          </a:xfrm>
        </p:spPr>
        <p:txBody>
          <a:bodyPr/>
          <a:lstStyle/>
          <a:p>
            <a:fld id="{2A02DF50-D41D-4C30-8404-07604C86DB02}" type="datetime1">
              <a:rPr lang="en-US" smtClean="0"/>
              <a:t>7/3/2020</a:t>
            </a:fld>
            <a:r>
              <a:rPr lang="en-IN" smtClean="0"/>
              <a:t>CSE213 </a:t>
            </a:r>
            <a:r>
              <a:rPr lang="en-IN" dirty="0" smtClean="0"/>
              <a:t>Digital Electronics and Logic Design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07902" y="6356350"/>
            <a:ext cx="3245498" cy="501650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47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7D63-AC2C-4DD2-90AC-94B5F7330B8B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49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5308-5DB5-43EB-A86A-DBF997DB10DC}" type="datetime1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7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7750-3B56-4138-BC2C-029DDB619A6C}" type="datetime1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3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ADC4A-D004-4DD3-8D15-61CDCEE3AD9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F4ECA-2C00-4129-AA22-2996D096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iden.io/knowledge/114/attachments/427?name=viden-K105-Digital+Logic+And+Computer+Design+By+M.+Morris+Mano+(2nd+Edition)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8680" y="765543"/>
            <a:ext cx="9245600" cy="2062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64504" y="3076195"/>
            <a:ext cx="1022094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IN" sz="6000" b="1" dirty="0" smtClean="0">
                <a:latin typeface="Times New Roman" pitchFamily="18" charset="0"/>
                <a:cs typeface="Times New Roman" pitchFamily="18" charset="0"/>
              </a:rPr>
              <a:t>CET203A</a:t>
            </a:r>
            <a:r>
              <a:rPr lang="en-US" altLang="en-US" sz="60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6000" b="1" dirty="0">
                <a:latin typeface="Times New Roman" pitchFamily="18" charset="0"/>
                <a:cs typeface="Times New Roman" pitchFamily="18" charset="0"/>
              </a:rPr>
              <a:t>Digital </a:t>
            </a:r>
            <a:r>
              <a:rPr lang="en-IN" sz="6000" b="1" dirty="0" smtClean="0">
                <a:latin typeface="Times New Roman" pitchFamily="18" charset="0"/>
                <a:cs typeface="Times New Roman" pitchFamily="18" charset="0"/>
              </a:rPr>
              <a:t>Electronics</a:t>
            </a:r>
          </a:p>
          <a:p>
            <a:pPr algn="ctr" eaLnBrk="1" hangingPunct="1"/>
            <a:r>
              <a:rPr lang="en-IN" sz="6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6000" b="1" dirty="0">
                <a:latin typeface="Times New Roman" pitchFamily="18" charset="0"/>
                <a:cs typeface="Times New Roman" pitchFamily="18" charset="0"/>
              </a:rPr>
              <a:t>and Logic Design</a:t>
            </a:r>
            <a:endParaRPr lang="en-US" alt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49206" y="5350497"/>
            <a:ext cx="7894160" cy="700757"/>
          </a:xfrm>
          <a:prstGeom prst="rect">
            <a:avLst/>
          </a:prstGeom>
        </p:spPr>
        <p:txBody>
          <a:bodyPr rtlCol="0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B726-AC5C-4F41-91F2-BD606AB053BD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079" y="0"/>
            <a:ext cx="9394457" cy="1320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to Digital Electronics &amp; Logic Design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999" y="1644026"/>
            <a:ext cx="9001643" cy="3246951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800" dirty="0" smtClean="0"/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What is Signal ?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Types of Signal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	Analog Signal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	Digital Signal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D6DAE7C-F728-47D1-B3F3-910BD84A838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8000" y="2471187"/>
            <a:ext cx="4950642" cy="217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591" y="525376"/>
            <a:ext cx="690880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2:1 Multiplexer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b="1" dirty="0" smtClean="0">
                <a:latin typeface="Times New Roman" pitchFamily="18" charset="0"/>
                <a:cs typeface="Times New Roman" pitchFamily="18" charset="0"/>
              </a:rPr>
              <a:t>Circuit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100</a:t>
            </a:fld>
            <a:endParaRPr lang="en-US" spc="-6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6736" y="2535865"/>
            <a:ext cx="4324351" cy="14668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FC420B4-58B6-4A50-9489-A8EA2E160D3F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240" y="656799"/>
            <a:ext cx="750864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2:1 Multiplexer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3200" b="1" dirty="0" smtClean="0">
                <a:latin typeface="Times New Roman" pitchFamily="18" charset="0"/>
                <a:cs typeface="Times New Roman" pitchFamily="18" charset="0"/>
              </a:rPr>
              <a:t>Circuit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Gate level circuit diagram of 2:1 Multiplexer.</a:t>
            </a:r>
            <a:endParaRPr lang="mr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DCD0-103F-43E1-A892-6A23D659C953}" type="datetime1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101</a:t>
            </a:fld>
            <a:endParaRPr lang="en-US" spc="-6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8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438" y="449176"/>
            <a:ext cx="8417417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4:1 Multiplexer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58124"/>
              </p:ext>
            </p:extLst>
          </p:nvPr>
        </p:nvGraphicFramePr>
        <p:xfrm>
          <a:off x="7489605" y="1555785"/>
          <a:ext cx="3049908" cy="3569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80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90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48983">
                <a:tc gridSpan="3"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Inputs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Output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S1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S0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X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X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6737">
                <a:tc>
                  <a:txBody>
                    <a:bodyPr/>
                    <a:lstStyle/>
                    <a:p>
                      <a:pPr marR="250825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I3</a:t>
                      </a: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016235" y="6464987"/>
            <a:ext cx="12827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pPr marL="25400">
                <a:lnSpc>
                  <a:spcPts val="1240"/>
                </a:lnSpc>
              </a:pPr>
              <a:t>102</a:t>
            </a:fld>
            <a:endParaRPr sz="12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1441" y="5264889"/>
            <a:ext cx="6124575" cy="647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787B723-4706-49A1-ADA6-A4A7CA5B9AB1}" type="datetime1">
              <a:rPr lang="en-US" smtClean="0"/>
              <a:t>7/3/2020</a:t>
            </a:fld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600" y="1442373"/>
            <a:ext cx="4798691" cy="37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438" y="449176"/>
            <a:ext cx="8417417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4:1 Multiplexer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0016235" y="6464987"/>
            <a:ext cx="12827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pPr marL="25400">
                <a:lnSpc>
                  <a:spcPts val="1240"/>
                </a:lnSpc>
              </a:pPr>
              <a:t>103</a:t>
            </a:fld>
            <a:endParaRPr sz="12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241" y="1592049"/>
            <a:ext cx="6124575" cy="647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7D745FF-04C9-4BCE-AAE5-929DC416EFB5}" type="datetime1">
              <a:rPr lang="en-US" smtClean="0"/>
              <a:t>7/3/2020</a:t>
            </a:fld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6438" y="2529840"/>
            <a:ext cx="818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Draw circuit diagram for 4:1 multiplexer using gates.</a:t>
            </a:r>
            <a:endParaRPr lang="mr-IN" sz="2800" dirty="0"/>
          </a:p>
        </p:txBody>
      </p:sp>
    </p:spTree>
    <p:extLst>
      <p:ext uri="{BB962C8B-B14F-4D97-AF65-F5344CB8AC3E}">
        <p14:creationId xmlns:p14="http://schemas.microsoft.com/office/powerpoint/2010/main" val="25438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4503" y="342849"/>
            <a:ext cx="936547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Implement Circuit using MUX</a:t>
            </a:r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>
          <a:xfrm>
            <a:off x="4062484" y="6502400"/>
            <a:ext cx="2926080" cy="342900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104</a:t>
            </a:fld>
            <a:endParaRPr lang="en-US" spc="-6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599" y="1295400"/>
            <a:ext cx="8669079" cy="45737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3C273C0-7FA4-4CD1-9B80-C1DE8BFFF0B0}" type="datetime1">
              <a:rPr lang="en-US" smtClean="0"/>
              <a:t>7/3/2020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41600" y="1905000"/>
            <a:ext cx="79248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057" y="429154"/>
            <a:ext cx="936547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Implement Circuit using MUX</a:t>
            </a:r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>
          <a:xfrm>
            <a:off x="2276213" y="6077097"/>
            <a:ext cx="3380307" cy="344968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105</a:t>
            </a:fld>
            <a:endParaRPr lang="en-US" spc="-6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295400"/>
            <a:ext cx="7351792" cy="439169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8F7C0E8-9759-41BD-B514-696BFC1817A6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640" y="365125"/>
            <a:ext cx="8068159" cy="766251"/>
          </a:xfrm>
        </p:spPr>
        <p:txBody>
          <a:bodyPr/>
          <a:lstStyle/>
          <a:p>
            <a:r>
              <a:rPr lang="en-US" dirty="0" smtClean="0"/>
              <a:t>IC 74153</a:t>
            </a:r>
            <a:endParaRPr lang="mr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0"/>
          <a:stretch/>
        </p:blipFill>
        <p:spPr>
          <a:xfrm>
            <a:off x="1304603" y="1580921"/>
            <a:ext cx="3344889" cy="45334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7A745-0D9F-45FD-B8CB-3F1D4E18EDC7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53546" y="2991173"/>
            <a:ext cx="61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</a:t>
            </a:r>
            <a:endParaRPr lang="mr-IN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89868" y="2621841"/>
            <a:ext cx="61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(B)</a:t>
            </a:r>
            <a:endParaRPr lang="mr-IN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55778"/>
              </p:ext>
            </p:extLst>
          </p:nvPr>
        </p:nvGraphicFramePr>
        <p:xfrm>
          <a:off x="5528158" y="1441343"/>
          <a:ext cx="5825641" cy="4405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1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14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37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56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893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44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8893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842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697423">
                <a:tc>
                  <a:txBody>
                    <a:bodyPr/>
                    <a:lstStyle/>
                    <a:p>
                      <a:r>
                        <a:rPr lang="en-US" dirty="0" smtClean="0"/>
                        <a:t>Strobe (G’)</a:t>
                      </a:r>
                    </a:p>
                    <a:p>
                      <a:r>
                        <a:rPr lang="en-US" dirty="0" smtClean="0"/>
                        <a:t>Active Low</a:t>
                      </a:r>
                      <a:endParaRPr lang="mr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Select Inputs</a:t>
                      </a:r>
                      <a:endParaRPr lang="mr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r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Inputs</a:t>
                      </a:r>
                      <a:endParaRPr lang="mr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r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mr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mr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mr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D0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3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842" y="307870"/>
            <a:ext cx="9123680" cy="780196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Multiplexer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833" y="1710070"/>
            <a:ext cx="10592391" cy="29044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16-to-l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multiplexers are the largest available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lCs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meet the larger input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needs, multiplexers stack or trees are designed with the help of enable/strobe inputs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3244F65-0ADD-4B35-98C6-242A14A3B7C9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6652" y="419050"/>
            <a:ext cx="469210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MUX Tree</a:t>
            </a:r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930400" y="1295400"/>
            <a:ext cx="69088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Times New Roman" pitchFamily="18" charset="0"/>
                <a:cs typeface="Times New Roman" pitchFamily="18" charset="0"/>
              </a:rPr>
              <a:t>Implement </a:t>
            </a:r>
            <a:r>
              <a:rPr sz="2400" spc="-120" dirty="0">
                <a:latin typeface="Times New Roman" pitchFamily="18" charset="0"/>
                <a:cs typeface="Times New Roman" pitchFamily="18" charset="0"/>
              </a:rPr>
              <a:t>4:1 </a:t>
            </a:r>
            <a:r>
              <a:rPr sz="2400" spc="-195" dirty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sz="2400" spc="-3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14" dirty="0">
                <a:latin typeface="Times New Roman" pitchFamily="18" charset="0"/>
                <a:cs typeface="Times New Roman" pitchFamily="18" charset="0"/>
              </a:rPr>
              <a:t>2:1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8535" y="1891544"/>
            <a:ext cx="7781925" cy="3571875"/>
          </a:xfrm>
          <a:prstGeom prst="rect">
            <a:avLst/>
          </a:prstGeom>
        </p:spPr>
      </p:pic>
      <p:sp>
        <p:nvSpPr>
          <p:cNvPr id="7" name="Slide Number Placeholder 41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r>
              <a:rPr lang="en-US" spc="-60" dirty="0" smtClean="0"/>
              <a:t>8</a:t>
            </a:r>
            <a:endParaRPr lang="en-US" spc="-6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444ECB2-CF46-4EF7-8D4A-E15D7C152420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6344" y="150891"/>
            <a:ext cx="7455471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MUX Tree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sz="3200" b="1" dirty="0" smtClean="0">
                <a:latin typeface="Times New Roman" pitchFamily="18" charset="0"/>
                <a:cs typeface="Times New Roman" pitchFamily="18" charset="0"/>
              </a:rPr>
              <a:t>(Contd</a:t>
            </a:r>
            <a:r>
              <a:rPr sz="3200" b="1" dirty="0">
                <a:latin typeface="Times New Roman" pitchFamily="18" charset="0"/>
                <a:cs typeface="Times New Roman" pitchFamily="18" charset="0"/>
              </a:rPr>
              <a:t>..)</a:t>
            </a:r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>
          <a:xfrm>
            <a:off x="1043047" y="6284530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12"/>
          </p:nvPr>
        </p:nvSpPr>
        <p:spPr>
          <a:xfrm>
            <a:off x="10198995" y="6565403"/>
            <a:ext cx="27432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109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615440" y="918519"/>
            <a:ext cx="91440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Times New Roman" pitchFamily="18" charset="0"/>
                <a:cs typeface="Times New Roman" pitchFamily="18" charset="0"/>
              </a:rPr>
              <a:t>Implement </a:t>
            </a:r>
            <a:r>
              <a:rPr sz="2400" spc="-120" dirty="0" smtClean="0">
                <a:latin typeface="Times New Roman" pitchFamily="18" charset="0"/>
                <a:cs typeface="Times New Roman" pitchFamily="18" charset="0"/>
              </a:rPr>
              <a:t>8:1</a:t>
            </a:r>
            <a:r>
              <a:rPr lang="en-US" sz="2400" spc="-120" dirty="0" smtClean="0">
                <a:latin typeface="Times New Roman" pitchFamily="18" charset="0"/>
                <a:cs typeface="Times New Roman" pitchFamily="18" charset="0"/>
              </a:rPr>
              <a:t> Multiplexer</a:t>
            </a:r>
            <a:r>
              <a:rPr sz="2400" spc="-1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195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sz="2400" spc="-195" dirty="0" smtClean="0">
                <a:latin typeface="Times New Roman" pitchFamily="18" charset="0"/>
                <a:cs typeface="Times New Roman" pitchFamily="18" charset="0"/>
              </a:rPr>
              <a:t>sing </a:t>
            </a:r>
            <a:r>
              <a:rPr sz="2400" spc="-114" dirty="0" smtClean="0">
                <a:latin typeface="Times New Roman" pitchFamily="18" charset="0"/>
                <a:cs typeface="Times New Roman" pitchFamily="18" charset="0"/>
              </a:rPr>
              <a:t>4:1</a:t>
            </a:r>
            <a:r>
              <a:rPr lang="en-US" sz="2400" spc="-1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114" dirty="0" smtClean="0">
                <a:latin typeface="Times New Roman" pitchFamily="18" charset="0"/>
                <a:cs typeface="Times New Roman" pitchFamily="18" charset="0"/>
              </a:rPr>
              <a:t>and 2:1 Multiplexer.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9</a:t>
            </a:r>
            <a:endParaRPr lang="en-US" spc="-6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EA8D2E3-8B37-400C-B79B-9CCB40C75FC5}" type="datetime1">
              <a:rPr lang="en-US" smtClean="0"/>
              <a:t>7/3/2020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318760" y="3489960"/>
            <a:ext cx="0" cy="690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974079" y="2595595"/>
            <a:ext cx="123293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>
            <a:off x="4023360" y="1051560"/>
            <a:ext cx="101669" cy="583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mr-IN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brightnessContrast bright="-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22" y="2015963"/>
            <a:ext cx="5032058" cy="41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4620" y="2514600"/>
            <a:ext cx="1625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40220" y="2895600"/>
            <a:ext cx="1524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4220" y="2590800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System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996220" y="2895600"/>
            <a:ext cx="1828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25020" y="2590800"/>
            <a:ext cx="1625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DAC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01820" y="3048000"/>
            <a:ext cx="81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6567" y="313040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In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10450620" y="3048000"/>
            <a:ext cx="812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668000" y="312331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Out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3755" y="3825949"/>
            <a:ext cx="278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Computer</a:t>
            </a:r>
          </a:p>
          <a:p>
            <a:pPr algn="ctr"/>
            <a:r>
              <a:rPr lang="en-US" dirty="0" smtClean="0"/>
              <a:t>Calculator</a:t>
            </a:r>
          </a:p>
          <a:p>
            <a:pPr algn="ctr"/>
            <a:r>
              <a:rPr lang="en-US" dirty="0" smtClean="0"/>
              <a:t>Watch</a:t>
            </a:r>
          </a:p>
          <a:p>
            <a:pPr algn="ctr"/>
            <a:r>
              <a:rPr lang="en-US" dirty="0" smtClean="0"/>
              <a:t>Measuring  Instrument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B6A583C-F30E-4EC2-9060-1533CBED4991}" type="datetime1">
              <a:rPr lang="en-US" smtClean="0"/>
              <a:t>7/3/2020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54790" y="276447"/>
            <a:ext cx="6374809" cy="127590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Typical  Signal Processing System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504110"/>
            <a:ext cx="380947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3200" b="1" spc="-155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Truth Table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61968"/>
            <a:ext cx="27432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110</a:t>
            </a:fld>
            <a:endParaRPr spc="-6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99351"/>
              </p:ext>
            </p:extLst>
          </p:nvPr>
        </p:nvGraphicFramePr>
        <p:xfrm>
          <a:off x="3352800" y="1447800"/>
          <a:ext cx="4953004" cy="4132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82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82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82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9118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I7</a:t>
                      </a: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10</a:t>
            </a:r>
            <a:endParaRPr lang="en-US" spc="-6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12FF63C-B4D1-48F1-B441-79F491A56F1E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019" y="534236"/>
            <a:ext cx="519112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Demultiplexer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61968"/>
            <a:ext cx="27432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111</a:t>
            </a:fld>
            <a:endParaRPr spc="-6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971" y="1386591"/>
            <a:ext cx="10972800" cy="4495800"/>
          </a:xfrm>
          <a:prstGeom prst="rect">
            <a:avLst/>
          </a:prstGeom>
        </p:spPr>
      </p:pic>
      <p:sp>
        <p:nvSpPr>
          <p:cNvPr id="6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11</a:t>
            </a:r>
            <a:endParaRPr lang="en-US" spc="-6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534925E-4E40-41FE-8D72-E8F921ABFA45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219" y="402265"/>
            <a:ext cx="65024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Demultiplexer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65274"/>
            <a:ext cx="10968074" cy="495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circuit can also be used as binary-to-decimal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decoder.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Binary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inputs applied at the select input lines and the output will be obtained on the corresponding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output line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data input line is to be connected to logic 1 level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lum bright="-22000" contrast="36000"/>
          </a:blip>
          <a:srcRect/>
          <a:stretch>
            <a:fillRect/>
          </a:stretch>
        </p:blipFill>
        <p:spPr bwMode="auto">
          <a:xfrm>
            <a:off x="3454400" y="2938073"/>
            <a:ext cx="5899462" cy="373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1F63B3C-CC8A-4016-9B30-0C0BCEE3ECCA}" type="datetime1">
              <a:rPr lang="en-US" smtClean="0"/>
              <a:t>7/3/2020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646" y="411126"/>
            <a:ext cx="6096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Demultiplexer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721" y="1541719"/>
            <a:ext cx="10979888" cy="3944679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device is available as an MSI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can conveniently be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for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design of combinational circuits.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devices are available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2line-to-4-line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3-line-to-8-line, and 4-line-to-I6-line decoders.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outputs of most of these devices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are active-low 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there is an active-low enable/data input terminal available.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70CA06D-4B2A-4572-B4AD-2CF495599771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177" y="326066"/>
            <a:ext cx="6096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Demultiplexer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-24000" contrast="43000"/>
          </a:blip>
          <a:srcRect/>
          <a:stretch>
            <a:fillRect/>
          </a:stretch>
        </p:blipFill>
        <p:spPr bwMode="auto">
          <a:xfrm>
            <a:off x="982355" y="1329069"/>
            <a:ext cx="104228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60734B4-6362-4F8B-96EB-2A7ABC667BA1}" type="datetime1">
              <a:rPr lang="en-US" smtClean="0"/>
              <a:t>7/3/2020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935" y="482846"/>
            <a:ext cx="6207443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1:2 Demultiplexer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61968"/>
            <a:ext cx="27432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115</a:t>
            </a:fld>
            <a:endParaRPr spc="-6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8363" y="1800448"/>
            <a:ext cx="10058400" cy="3571875"/>
          </a:xfrm>
          <a:prstGeom prst="rect">
            <a:avLst/>
          </a:prstGeom>
        </p:spPr>
      </p:pic>
      <p:sp>
        <p:nvSpPr>
          <p:cNvPr id="6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12</a:t>
            </a:r>
            <a:endParaRPr lang="en-US" spc="-6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9420261-A4B7-444D-A008-8DB2B2DB889D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4120" y="5562600"/>
            <a:ext cx="650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Draw 1:2 Demultiplexer using gates.</a:t>
            </a:r>
            <a:endParaRPr lang="mr-IN" sz="2400" b="1" dirty="0"/>
          </a:p>
        </p:txBody>
      </p:sp>
    </p:spTree>
    <p:extLst>
      <p:ext uri="{BB962C8B-B14F-4D97-AF65-F5344CB8AC3E}">
        <p14:creationId xmlns:p14="http://schemas.microsoft.com/office/powerpoint/2010/main" val="9292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8679" y="555502"/>
            <a:ext cx="6410643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1:4 Demultiplexer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8980967" y="6119218"/>
            <a:ext cx="122628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116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3176779" y="4362069"/>
            <a:ext cx="24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75" dirty="0">
                <a:latin typeface="Arial"/>
                <a:cs typeface="Arial"/>
              </a:rPr>
              <a:t>S</a:t>
            </a:r>
            <a:r>
              <a:rPr spc="-90" dirty="0"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9530" y="4373626"/>
            <a:ext cx="24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75" dirty="0">
                <a:latin typeface="Arial"/>
                <a:cs typeface="Arial"/>
              </a:rPr>
              <a:t>S</a:t>
            </a:r>
            <a:r>
              <a:rPr spc="-90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6279" y="22860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6279" y="25908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6279" y="32766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97400" y="2065682"/>
            <a:ext cx="273051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D0  D1  D2</a:t>
            </a:r>
            <a:endParaRPr sz="1600" dirty="0">
              <a:latin typeface="Times New Roman"/>
              <a:cs typeface="Times New Roman"/>
            </a:endParaRPr>
          </a:p>
          <a:p>
            <a:pPr marL="12700" algn="just">
              <a:spcBef>
                <a:spcPts val="1080"/>
              </a:spcBef>
            </a:pPr>
            <a:r>
              <a:rPr sz="1600" spc="-10" dirty="0">
                <a:latin typeface="Times New Roman"/>
                <a:cs typeface="Times New Roman"/>
              </a:rPr>
              <a:t>D3</a:t>
            </a:r>
            <a:endParaRPr sz="1600" dirty="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76400" y="1892300"/>
          <a:ext cx="2822576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4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40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7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4986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I</a:t>
                      </a:r>
                    </a:p>
                  </a:txBody>
                  <a:tcPr marL="0" marR="0" marT="11557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R="27940" algn="ctr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1: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  <a:p>
                      <a:pPr marR="27940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DEMUX</a:t>
                      </a: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E</a:t>
                      </a: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3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607404"/>
              </p:ext>
            </p:extLst>
          </p:nvPr>
        </p:nvGraphicFramePr>
        <p:xfrm>
          <a:off x="6330680" y="1626783"/>
          <a:ext cx="3884929" cy="292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4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49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49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49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49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498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87045"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</a:t>
                      </a: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Slide Number Placeholder 41"/>
          <p:cNvSpPr txBox="1">
            <a:spLocks/>
          </p:cNvSpPr>
          <p:nvPr/>
        </p:nvSpPr>
        <p:spPr>
          <a:xfrm>
            <a:off x="9921725" y="5949424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13</a:t>
            </a:r>
            <a:endParaRPr lang="en-US" spc="-6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952B3D4-0622-41D1-95D3-6F790BDA2BBA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36800" y="1752600"/>
            <a:ext cx="15240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/>
              <a:t>4:1</a:t>
            </a:r>
          </a:p>
          <a:p>
            <a:pPr algn="ctr"/>
            <a:r>
              <a:rPr lang="en-IN" sz="2000" dirty="0" err="1" smtClean="0"/>
              <a:t>DeMux</a:t>
            </a:r>
            <a:endParaRPr lang="en-IN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4409" y="598953"/>
            <a:ext cx="681164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Implement the Circuit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8560982" y="6099259"/>
            <a:ext cx="168880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117</a:t>
            </a:fld>
            <a:endParaRPr spc="-6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4401" y="1523999"/>
            <a:ext cx="3842102" cy="3069265"/>
          </a:xfrm>
          <a:prstGeom prst="rect">
            <a:avLst/>
          </a:prstGeom>
        </p:spPr>
      </p:pic>
      <p:sp>
        <p:nvSpPr>
          <p:cNvPr id="6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14</a:t>
            </a:r>
            <a:endParaRPr lang="en-US" spc="-6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F855447-3D62-4B44-9340-C5DE6A7CAB75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8400" y="4855648"/>
            <a:ext cx="650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Draw 1:4 Demultiplexer using gates.</a:t>
            </a:r>
            <a:endParaRPr lang="mr-IN" sz="2400" b="1" dirty="0"/>
          </a:p>
        </p:txBody>
      </p:sp>
    </p:spTree>
    <p:extLst>
      <p:ext uri="{BB962C8B-B14F-4D97-AF65-F5344CB8AC3E}">
        <p14:creationId xmlns:p14="http://schemas.microsoft.com/office/powerpoint/2010/main" val="33375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9228" y="573691"/>
            <a:ext cx="93472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Implementation of SOP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using MUX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118</a:t>
            </a:fld>
            <a:endParaRPr lang="en-US"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930401" y="1600200"/>
            <a:ext cx="767334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latin typeface="Times New Roman" pitchFamily="18" charset="0"/>
                <a:cs typeface="Times New Roman" pitchFamily="18" charset="0"/>
              </a:rPr>
              <a:t>Implementation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2400" spc="-145" dirty="0">
                <a:latin typeface="Times New Roman" pitchFamily="18" charset="0"/>
                <a:cs typeface="Times New Roman" pitchFamily="18" charset="0"/>
              </a:rPr>
              <a:t>3 </a:t>
            </a:r>
            <a:r>
              <a:rPr sz="2400" spc="-105" dirty="0">
                <a:latin typeface="Times New Roman" pitchFamily="18" charset="0"/>
                <a:cs typeface="Times New Roman" pitchFamily="18" charset="0"/>
              </a:rPr>
              <a:t>variable </a:t>
            </a:r>
            <a:r>
              <a:rPr sz="2400" spc="-450" dirty="0">
                <a:latin typeface="Times New Roman" pitchFamily="18" charset="0"/>
                <a:cs typeface="Times New Roman" pitchFamily="18" charset="0"/>
              </a:rPr>
              <a:t>SOP </a:t>
            </a:r>
            <a:r>
              <a:rPr lang="en-US" sz="2400" spc="-45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sz="2400" spc="-150" dirty="0" smtClean="0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sz="2400" spc="-28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50" dirty="0">
                <a:latin typeface="Times New Roman" pitchFamily="18" charset="0"/>
                <a:cs typeface="Times New Roman" pitchFamily="18" charset="0"/>
              </a:rPr>
              <a:t>using  </a:t>
            </a:r>
            <a:r>
              <a:rPr sz="2400" spc="-160" dirty="0">
                <a:latin typeface="Times New Roman" pitchFamily="18" charset="0"/>
                <a:cs typeface="Times New Roman" pitchFamily="18" charset="0"/>
              </a:rPr>
              <a:t>8x1</a:t>
            </a:r>
            <a:r>
              <a:rPr sz="2400" spc="-1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200" dirty="0">
                <a:latin typeface="Times New Roman" pitchFamily="18" charset="0"/>
                <a:cs typeface="Times New Roman" pitchFamily="18" charset="0"/>
              </a:rPr>
              <a:t>MUX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2284"/>
              </p:ext>
            </p:extLst>
          </p:nvPr>
        </p:nvGraphicFramePr>
        <p:xfrm>
          <a:off x="2279651" y="2408046"/>
          <a:ext cx="2743202" cy="3338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21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94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984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98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1826" y="2493709"/>
            <a:ext cx="3848100" cy="33601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8451E7D-95A6-4AD8-9AD8-C3C0CD3C2085}" type="datetime1">
              <a:rPr lang="en-US" smtClean="0"/>
              <a:t>7/3/2020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4336" y="338002"/>
            <a:ext cx="942018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Implementation of 3 variable SOP  expression usin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sz="3200" b="1" dirty="0">
                <a:latin typeface="Times New Roman" pitchFamily="18" charset="0"/>
                <a:cs typeface="Times New Roman" pitchFamily="18" charset="0"/>
              </a:rPr>
              <a:t>4x1 MUX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(Reduction Method)</a:t>
            </a:r>
            <a:endParaRPr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9420446" y="6091142"/>
            <a:ext cx="111819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119</a:t>
            </a:fld>
            <a:endParaRPr spc="-60" dirty="0"/>
          </a:p>
        </p:txBody>
      </p:sp>
      <p:sp>
        <p:nvSpPr>
          <p:cNvPr id="6" name="Slide Number Placeholder 41"/>
          <p:cNvSpPr txBox="1">
            <a:spLocks/>
          </p:cNvSpPr>
          <p:nvPr/>
        </p:nvSpPr>
        <p:spPr>
          <a:xfrm>
            <a:off x="9921725" y="605574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66EA344-DBBF-40B6-828E-4DDE25FDA884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601" y="1460665"/>
            <a:ext cx="3919916" cy="4675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6319" y="2616427"/>
            <a:ext cx="6353297" cy="2585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only 2 select lines are available for 4:1 mux, there is a question of connection of one variable.</a:t>
            </a:r>
          </a:p>
          <a:p>
            <a:r>
              <a:rPr lang="en-US" sz="2400" dirty="0" smtClean="0"/>
              <a:t>Lets connect B and C variables to S1 and S0 select lines of multiplexer.</a:t>
            </a:r>
          </a:p>
          <a:p>
            <a:r>
              <a:rPr lang="en-US" sz="2400" dirty="0" smtClean="0"/>
              <a:t>Use reduction method to find where should third variable A should be connected.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1813" y="1483657"/>
            <a:ext cx="5594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F(A,B,C,D) = X = Ʃ m(0, </a:t>
            </a:r>
            <a:r>
              <a:rPr lang="en-US" sz="3200" dirty="0" smtClean="0"/>
              <a:t>3, 4, 6)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35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-14000" contrast="38000"/>
          </a:blip>
          <a:srcRect/>
          <a:stretch>
            <a:fillRect/>
          </a:stretch>
        </p:blipFill>
        <p:spPr bwMode="auto">
          <a:xfrm>
            <a:off x="3344450" y="955159"/>
            <a:ext cx="5374248" cy="516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7FDC326-700B-4AEC-AAEA-A4C5C5F2CC64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69730" y="0"/>
            <a:ext cx="9224335" cy="127590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Typical  Signal Processing System in Details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53" y="377001"/>
            <a:ext cx="10515600" cy="727405"/>
          </a:xfrm>
        </p:spPr>
        <p:txBody>
          <a:bodyPr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Implementation of 3 variable SOP  expression using 4x1 MUX (Reduction Method)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E1719-31C0-4576-A7F5-83A60ED5631D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6122" y="1518123"/>
            <a:ext cx="6187816" cy="3030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5131557"/>
            <a:ext cx="472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I0 = </a:t>
            </a:r>
            <a:r>
              <a:rPr lang="en-US" sz="3200" dirty="0" err="1" smtClean="0"/>
              <a:t>Vcc</a:t>
            </a:r>
            <a:r>
              <a:rPr lang="en-US" sz="3200" dirty="0" smtClean="0"/>
              <a:t>,          I1 = </a:t>
            </a:r>
            <a:r>
              <a:rPr lang="en-US" sz="3200" dirty="0" err="1" smtClean="0"/>
              <a:t>Gnd</a:t>
            </a:r>
            <a:endParaRPr lang="en-US" sz="3200" dirty="0" smtClean="0"/>
          </a:p>
          <a:p>
            <a:r>
              <a:rPr lang="en-US" sz="3200" dirty="0" smtClean="0"/>
              <a:t>I2 = A,              I3 = A’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3684" y="1223158"/>
            <a:ext cx="4606637" cy="49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xfrm>
            <a:off x="8888819" y="6069877"/>
            <a:ext cx="160728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121</a:t>
            </a:fld>
            <a:endParaRPr spc="-60" dirty="0"/>
          </a:p>
        </p:txBody>
      </p:sp>
      <p:sp>
        <p:nvSpPr>
          <p:cNvPr id="6" name="Slide Number Placeholder 41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240"/>
              </a:lnSpc>
            </a:pPr>
            <a:r>
              <a:rPr lang="en-US" spc="-60" dirty="0" smtClean="0"/>
              <a:t>18</a:t>
            </a:r>
            <a:endParaRPr lang="en-US" spc="-6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14893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spc="-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Implementation </a:t>
            </a: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3200" b="1" spc="-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 variable SOP expression </a:t>
            </a: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sz="3200" b="1" spc="-114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spc="-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sz="3200" b="1" spc="-5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x1 </a:t>
            </a:r>
            <a:r>
              <a:rPr lang="en-US" sz="3200" b="1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MUX (Reduction Method)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E3F0D1BF-1353-409A-B7E5-C8F439C42FFA}" type="datetime1">
              <a:rPr lang="en-US" smtClean="0"/>
              <a:t>7/3/2020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655" y="1983179"/>
            <a:ext cx="5559830" cy="410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956" y="1313598"/>
            <a:ext cx="4429175" cy="4931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3902" y="1325563"/>
            <a:ext cx="629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F(A,B,C,D) = X = Ʃ m(0, 2, 3, 8, 9, 10, 15)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17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524000" cy="1143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92956" y="2742345"/>
            <a:ext cx="5380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Decoder</a:t>
            </a:r>
            <a:endParaRPr lang="en-IN" sz="6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29AC-876D-4672-85CF-25763A7B81F1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28" y="286605"/>
            <a:ext cx="701040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44" y="1382234"/>
            <a:ext cx="11164186" cy="4763924"/>
          </a:xfrm>
        </p:spPr>
        <p:txBody>
          <a:bodyPr>
            <a:normAutofit fontScale="62500" lnSpcReduction="20000"/>
          </a:bodyPr>
          <a:lstStyle/>
          <a:p>
            <a:pPr algn="just" eaLnBrk="0" hangingPunct="0">
              <a:spcBef>
                <a:spcPct val="50000"/>
              </a:spcBef>
              <a:buFontTx/>
              <a:buChar char="•"/>
            </a:pP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decoder is a logic circuit that accepts a set of inputs that represents a binary number and activates only the output that corresponds to the input 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number</a:t>
            </a: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endParaRPr lang="en-US" sz="3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other words, a decoder circuit looks  at its inputs, determines which binary number is present there, and activates the one output that  corresponds to that  number ; all other outputs remain 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inactive</a:t>
            </a: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its general form, a  decoder has N input lines to handle N bits and form one to 2 </a:t>
            </a:r>
            <a:r>
              <a:rPr lang="en-US" sz="3800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output lines to indicate the presence of one or more N-bit combinations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endParaRPr lang="en-US" sz="3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3800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basic binary function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 eaLnBrk="0" hangingPunct="0">
              <a:lnSpc>
                <a:spcPct val="70000"/>
              </a:lnSpc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AND gate can be used as the basic decoding element 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because 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produces 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just" eaLnBrk="0" hangingPunct="0">
              <a:lnSpc>
                <a:spcPct val="70000"/>
              </a:lnSpc>
              <a:spcBef>
                <a:spcPct val="50000"/>
              </a:spcBef>
              <a:buClr>
                <a:schemeClr val="tx2"/>
              </a:buClr>
              <a:buNone/>
            </a:pP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HIGH output only when all inputs are </a:t>
            </a:r>
            <a:r>
              <a:rPr lang="en-US" sz="3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algn="just" eaLnBrk="0" hangingPunct="0">
              <a:spcBef>
                <a:spcPct val="50000"/>
              </a:spcBef>
              <a:buFontTx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6437311-D322-4AD7-8A8F-A6EA670A0C2D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610" y="371665"/>
            <a:ext cx="94284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 Diagram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9E65ED3-8EF7-4722-9E19-81B86CC5CCE4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0"/>
          <a:stretch>
            <a:fillRect/>
          </a:stretch>
        </p:blipFill>
        <p:spPr bwMode="auto">
          <a:xfrm>
            <a:off x="2336800" y="1447801"/>
            <a:ext cx="6824093" cy="269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28800" y="4343400"/>
            <a:ext cx="800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# There are 2</a:t>
            </a:r>
            <a:r>
              <a:rPr lang="en-US" sz="2400" i="1" baseline="30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possible input combinations, from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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24764" y="4931736"/>
            <a:ext cx="100796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 each of these input combinations only one of the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outputs will be active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(1), all the other outputs are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(0).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498" y="307870"/>
            <a:ext cx="93268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General Decoder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Diagram (Contd..)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196" y="1477925"/>
            <a:ext cx="10632557" cy="4343400"/>
          </a:xfrm>
        </p:spPr>
        <p:txBody>
          <a:bodyPr>
            <a:normAutofit/>
          </a:bodyPr>
          <a:lstStyle/>
          <a:p>
            <a:pPr algn="just"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an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active-LOW output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(74138, one of the output will low and the rest will be high) is required for each decoded number, the entire decoder can be implemented with </a:t>
            </a:r>
          </a:p>
          <a:p>
            <a:pPr lvl="2" algn="just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NAND gates</a:t>
            </a:r>
          </a:p>
          <a:p>
            <a:pPr lvl="2" algn="just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Inverters</a:t>
            </a:r>
          </a:p>
          <a:p>
            <a:pPr algn="just">
              <a:buFontTx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Tx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an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active-HIGH output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(74139, one of the output will high and the rest will be low) is required for each decoded number, the entire decoder can be implemented with </a:t>
            </a:r>
          </a:p>
          <a:p>
            <a:pPr lvl="2" algn="just"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gates</a:t>
            </a:r>
          </a:p>
          <a:p>
            <a:pPr lvl="2" algn="just"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Inverters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1C63922-CAD0-4A22-9211-D97627811F0D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255182"/>
            <a:ext cx="10058400" cy="106680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2-to-4-Line Decoder </a:t>
            </a:r>
            <a:b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(with Enable input)-Active LOW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79E300B-A576-40AD-9645-6E60A0B54102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7" name="Picture 4" descr="AACFLPC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5312" y="1614378"/>
            <a:ext cx="9595020" cy="421226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233" y="276449"/>
            <a:ext cx="9484242" cy="106680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2-to-4-Line Decoder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Enable input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)-</a:t>
            </a:r>
            <a:b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Active </a:t>
            </a: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LOW output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(Contd..)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014" y="1956392"/>
            <a:ext cx="11105116" cy="380645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circuit operates with complemented outputs and a complement enable input. The decoder is enabled when E is equal to 0. 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Only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 output can be equal to 0 at any given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all other outputs are equal to 1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output whose value is equal to 0 represents the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selected by inputs A and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circuit is disabled when E is equal to 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F47D7CA-207C-4D0E-839D-E031E8B1A83A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49C1-2EF2-4CDC-A060-889956CC1ABC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67168"/>
            <a:ext cx="4954771" cy="384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889" y="5236756"/>
            <a:ext cx="3551712" cy="10789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8503" y="467833"/>
            <a:ext cx="716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74138 Decoder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81" y="884432"/>
            <a:ext cx="7271534" cy="54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875" y="276448"/>
            <a:ext cx="9956800" cy="114299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4-line-to-16 line Decoder constructed with two 3-line-to-8 line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decoders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6752471-EFE6-4746-AB30-1CECB9CFBB2E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" name="Picture 4" descr="AACFLPD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4530" y="1784499"/>
            <a:ext cx="8268235" cy="428408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67554" y="5977569"/>
            <a:ext cx="1022530" cy="401966"/>
          </a:xfrm>
          <a:noFill/>
        </p:spPr>
        <p:txBody>
          <a:bodyPr/>
          <a:lstStyle/>
          <a:p>
            <a:fld id="{EDDBF39F-65A2-4CF4-AFD5-9A50B0C67B87}" type="slidenum">
              <a:rPr lang="en-US"/>
              <a:pPr/>
              <a:t>13</a:t>
            </a:fld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585433" y="373025"/>
            <a:ext cx="10007600" cy="704850"/>
          </a:xfrm>
          <a:noFill/>
        </p:spPr>
        <p:txBody>
          <a:bodyPr lIns="92075" tIns="46038" rIns="92075" bIns="46038">
            <a:no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Advantages of Digital Systems Over Analog Systems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136" y="1333500"/>
            <a:ext cx="10866474" cy="4684527"/>
          </a:xfrm>
          <a:noFill/>
        </p:spPr>
        <p:txBody>
          <a:bodyPr lIns="92075" tIns="46038" rIns="92075" bIns="46038">
            <a:noAutofit/>
          </a:bodyPr>
          <a:lstStyle/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Reproducibility of the results. 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Accuracy of results.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More reliable than analog systems due to better immunity to noise. 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Ease of design:  No special math skills needed to visualize the behavior of small digital (logic) circuits.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Flexibility and functionality.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Programmability.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Speed:   A digital logic element can produce an output in less than 10 nanoseconds (10</a:t>
            </a:r>
            <a:r>
              <a:rPr lang="en-US" sz="22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-8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seconds).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conomy:   Due to the integration of millions of digital logic elements on a single miniature chip forming low cost integrated circuit (ICs).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less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Bandwidth.</a:t>
            </a: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Efficiency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 long distance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81000" indent="-381000" eaLnBrk="1" hangingPunct="1">
              <a:lnSpc>
                <a:spcPct val="90000"/>
              </a:lnSpc>
              <a:buFontTx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F1DB8DB-94C5-4FD2-8671-EE8844A5D7E6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693" y="371666"/>
            <a:ext cx="10464800" cy="78019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4-line-to-16 line Decoder constructed with two 3-line-to-8 line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decoders (Contd..)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524000"/>
            <a:ext cx="11353209" cy="40233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w=0, the top decoder is enabled and the other is disabled. The bottom decoder outputs are all 0’s , and the top eight outputs generate min-terms 0000 to 0111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w=1, the enable conditions are reversed. The bottom decoder outputs generate min-terms 1000 to 1111, while the outputs of the top decoder are all 0’s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A37953E-AAA0-4C61-B7D0-3D845DE47CE5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09446" y="2312098"/>
            <a:ext cx="8487144" cy="1326729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Half Adder &amp; Full Adder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8935" y="6426809"/>
            <a:ext cx="10287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3FFD-5A6E-4446-8F04-D4AF421C5FAD}" type="datetime1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0875" y="350401"/>
            <a:ext cx="85140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Half Adder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19200" y="1371600"/>
            <a:ext cx="9956800" cy="442499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C522F9F-773B-4333-9E0F-28DAA51F3EC1}" type="datetime1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744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Half Adder Truth Table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59516" y="1392865"/>
            <a:ext cx="8139448" cy="4424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D9C47A5-7299-4E7C-AAE6-4E9028DC6292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86605"/>
            <a:ext cx="5621079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Circuit Diagram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E5DB0828-7BA0-4965-9EA4-BF0EE641CE52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7555" y="2052084"/>
            <a:ext cx="4640383" cy="3087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4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0539" y="297712"/>
            <a:ext cx="6518940" cy="1066801"/>
          </a:xfrm>
        </p:spPr>
        <p:txBody>
          <a:bodyPr>
            <a:no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Half Adder  USING 4:1 MUX :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F2E900C-9E3D-4885-9A67-0904EC618A99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135</a:t>
            </a:fld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contrast="21000"/>
          </a:blip>
          <a:srcRect/>
          <a:stretch>
            <a:fillRect/>
          </a:stretch>
        </p:blipFill>
        <p:spPr bwMode="auto">
          <a:xfrm>
            <a:off x="403761" y="1313598"/>
            <a:ext cx="7655718" cy="253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lum bright="-12000" contrast="56000"/>
          </a:blip>
          <a:srcRect/>
          <a:stretch>
            <a:fillRect/>
          </a:stretch>
        </p:blipFill>
        <p:spPr bwMode="auto">
          <a:xfrm>
            <a:off x="67739" y="3904419"/>
            <a:ext cx="782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bright="-10000" contrast="53000"/>
          </a:blip>
          <a:srcRect/>
          <a:stretch>
            <a:fillRect/>
          </a:stretch>
        </p:blipFill>
        <p:spPr bwMode="auto">
          <a:xfrm>
            <a:off x="541870" y="4913239"/>
            <a:ext cx="2438400" cy="85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90939" y="656799"/>
            <a:ext cx="4091264" cy="515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86605"/>
            <a:ext cx="589280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Full Adder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9339" y="1371600"/>
            <a:ext cx="10866475" cy="4424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DC08D83-BBF5-4B44-85D3-AE0DD62F1EFA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86605"/>
            <a:ext cx="7473507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Full Adder Truth Table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46252" y="1189074"/>
            <a:ext cx="7843235" cy="44249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FFAF7D0-AF76-4D16-98DE-4D4409A19C83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6965507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Full Adder Circuit (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 &amp; Carry)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4208" y="1331555"/>
            <a:ext cx="3954635" cy="41719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334ED30-75CE-4E64-B45E-644349EC2812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9200" y="1371600"/>
            <a:ext cx="4352925" cy="405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7390809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Full </a:t>
            </a:r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Adder Circuit (Sum &amp; Carry)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27201" y="1447800"/>
            <a:ext cx="8422783" cy="445395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3BBC07D-0275-4AF8-9C4D-1C8355BB2DF5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76507168-0C54-4D5E-B0B5-0FE4BBE24614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5" y="1061927"/>
            <a:ext cx="10972800" cy="497205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Digital Systems</a:t>
            </a:r>
          </a:p>
          <a:p>
            <a:pPr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Modules</a:t>
            </a:r>
          </a:p>
          <a:p>
            <a:pPr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Sub modules</a:t>
            </a:r>
          </a:p>
          <a:p>
            <a:pPr algn="ctr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Basic Units(Logic Gates)</a:t>
            </a:r>
          </a:p>
          <a:p>
            <a:pPr algn="ctr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Circuits( Transistor, resister, Capacitor etc.)</a:t>
            </a:r>
          </a:p>
          <a:p>
            <a:pPr algn="ctr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867400" y="1478811"/>
            <a:ext cx="406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5842000" y="2757377"/>
            <a:ext cx="406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888665" y="3859176"/>
            <a:ext cx="406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5859131" y="4686302"/>
            <a:ext cx="508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56D7600-4699-49FD-8422-8F509C98EFD0}" type="datetime1">
              <a:rPr lang="en-US" smtClean="0"/>
              <a:t>7/3/2020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627963" y="266700"/>
            <a:ext cx="10007600" cy="704850"/>
          </a:xfrm>
          <a:noFill/>
        </p:spPr>
        <p:txBody>
          <a:bodyPr lIns="92075" tIns="46038" rIns="92075" bIns="46038">
            <a:no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Inside a Digital System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371600"/>
            <a:ext cx="10058401" cy="4404360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Let x, y and z represent these three bits. Sum and Carry outputs of a full adder have the following truth tables-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990" y="371665"/>
            <a:ext cx="9855200" cy="780196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Full Adder using Decoder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E120079-0C7F-4A7C-AEDA-E24C25C29637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140</a:t>
            </a:fld>
            <a:endParaRPr lang="en-IN" dirty="0"/>
          </a:p>
        </p:txBody>
      </p:sp>
      <p:sp>
        <p:nvSpPr>
          <p:cNvPr id="3074" name="AutoShape 2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6" name="AutoShape 4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8" name="AutoShape 6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0" name="AutoShape 8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828800" y="2244438"/>
          <a:ext cx="8128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X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Z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S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C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730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371600"/>
            <a:ext cx="10058401" cy="4404360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Let x, y and z represent these three bits. Sum and Carry outputs of a full adder can be given as: 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Assumption: Active high output decoder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6195" y="350400"/>
            <a:ext cx="9855200" cy="780196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Full Adder using Decoder 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F31CE28-7E41-4A68-BD46-523CAD954A5A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141</a:t>
            </a:fld>
            <a:endParaRPr lang="en-IN" dirty="0"/>
          </a:p>
        </p:txBody>
      </p:sp>
      <p:sp>
        <p:nvSpPr>
          <p:cNvPr id="3074" name="AutoShape 2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6" name="AutoShape 4" descr=" \begin{tabular}{|c|c|c||c|c|} \hline x &amp; y &amp; z &amp; S &amp; C\\ \hline \hline 0 &amp; 0 &amp; 0 &amp; 0 &amp; 0\\ \hline 0 &amp; 0 &amp; 1 &amp; 1 &amp; 0\\ \hline 0 &amp; 1 &amp; 0 &amp; 1 &amp; 0\\ \hline 0 &amp; 1 &amp; 1 &amp; 0 &amp; 1\\ \hline 1 &amp; 0 &amp; 0 &amp; 1 &amp; 0\\ \hline 1 &amp; 0 &amp; 1 &amp; 0 &amp; 1\\ \hline 1 &amp; 1 &amp; 0 &amp; 0 &amp; 1\\ \hline 1 &amp; 1 &amp; 1 &amp; 1 &amp; 1\\ \hline \end{tabular} 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42" y="3364230"/>
            <a:ext cx="127635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87" y="4700530"/>
            <a:ext cx="2686050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39" y="2600696"/>
            <a:ext cx="7455727" cy="33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260" y="372139"/>
            <a:ext cx="6527801" cy="81870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Logic  Families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785" y="1523964"/>
            <a:ext cx="10653823" cy="4642920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is logic families?</a:t>
            </a:r>
          </a:p>
          <a:p>
            <a:pPr lvl="1" algn="just">
              <a:lnSpc>
                <a:spcPct val="150000"/>
              </a:lnSpc>
              <a:buFontTx/>
              <a:buChar char="-"/>
            </a:pP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a group of compatible ICs with the same logic levels &amp; supply voltages for performing various logic functions have been fabricated using a specific circuit configuration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Significance of logic families</a:t>
            </a:r>
          </a:p>
          <a:p>
            <a:pPr lvl="1" algn="just">
              <a:lnSpc>
                <a:spcPct val="150000"/>
              </a:lnSpc>
            </a:pP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First and most important is simplicity in design</a:t>
            </a:r>
          </a:p>
          <a:p>
            <a:pPr lvl="1" algn="just">
              <a:lnSpc>
                <a:spcPct val="150000"/>
              </a:lnSpc>
            </a:pP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reduces the complexity in design</a:t>
            </a:r>
          </a:p>
          <a:p>
            <a:pPr lvl="1" algn="just">
              <a:lnSpc>
                <a:spcPct val="150000"/>
              </a:lnSpc>
            </a:pP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 compatibility in digital circuit</a:t>
            </a:r>
          </a:p>
          <a:p>
            <a:pPr lvl="1" algn="just">
              <a:lnSpc>
                <a:spcPct val="150000"/>
              </a:lnSpc>
            </a:pPr>
            <a:r>
              <a:rPr lang="en-US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Easy to expand</a:t>
            </a:r>
          </a:p>
          <a:p>
            <a:pPr lvl="1">
              <a:buNone/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BD8D291-36F2-4525-BDF3-602C610475C9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33" y="276447"/>
            <a:ext cx="7727016" cy="8191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Characteristics of Digital IC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043" y="1026894"/>
            <a:ext cx="8654902" cy="439261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Speed of Operation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Dissipation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 of Merit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Fan-out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Fan-in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&amp; Voltage Parameter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Noise Immunity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Operating Temperature Range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 Supply Requirements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AE2CF87-5D54-491F-86A1-B89777731813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562" y="0"/>
            <a:ext cx="10058401" cy="990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Speed of Operation (Propagation Delay)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158" y="1333500"/>
            <a:ext cx="10210800" cy="45720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speed of digital circuit is specified in terms of the propagation delay time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4089400" y="272415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5994400" y="2819400"/>
            <a:ext cx="533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572000" y="4419601"/>
            <a:ext cx="6858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6400800" y="4343400"/>
            <a:ext cx="685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3948907" y="3485357"/>
            <a:ext cx="8382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27600" y="3848100"/>
            <a:ext cx="1371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36"/>
          <p:cNvGrpSpPr/>
          <p:nvPr/>
        </p:nvGrpSpPr>
        <p:grpSpPr>
          <a:xfrm>
            <a:off x="1905000" y="2724150"/>
            <a:ext cx="6705600" cy="2211388"/>
            <a:chOff x="1600200" y="3276600"/>
            <a:chExt cx="5029200" cy="22113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57400" y="3810000"/>
              <a:ext cx="12001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972050" y="3810000"/>
              <a:ext cx="12001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57600" y="3276600"/>
              <a:ext cx="10858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00250" y="4800600"/>
              <a:ext cx="17145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29250" y="4799012"/>
              <a:ext cx="12001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000500" y="5486400"/>
              <a:ext cx="10287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71850" y="3581400"/>
              <a:ext cx="16002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714750" y="5105400"/>
              <a:ext cx="1600200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324946" y="4038005"/>
              <a:ext cx="1066800" cy="11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333750" y="4762699"/>
              <a:ext cx="990600" cy="11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838105" y="4838105"/>
              <a:ext cx="838200" cy="11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417081" y="4126468"/>
              <a:ext cx="469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tpHL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45831" y="4191000"/>
              <a:ext cx="469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tpLH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17081" y="5040868"/>
              <a:ext cx="437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91139" y="3429000"/>
              <a:ext cx="437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00200" y="3581400"/>
              <a:ext cx="351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I/P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00201" y="4648200"/>
              <a:ext cx="422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O/P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3086100" y="4265612"/>
              <a:ext cx="28575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/>
          <p:cNvCxnSpPr/>
          <p:nvPr/>
        </p:nvCxnSpPr>
        <p:spPr>
          <a:xfrm rot="10800000">
            <a:off x="7010400" y="382905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73200" y="5314950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Fig: I/O Voltage waveforms to define Propagation Delay Times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76811" y="5984214"/>
            <a:ext cx="912176" cy="365125"/>
          </a:xfrm>
        </p:spPr>
        <p:txBody>
          <a:bodyPr/>
          <a:lstStyle/>
          <a:p>
            <a:fld id="{125D7420-74B8-4842-A51C-1C7D97499A84}" type="datetime1">
              <a:rPr lang="en-US" smtClean="0"/>
              <a:t>7/3/2020</a:t>
            </a:fld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25" y="139110"/>
            <a:ext cx="10439400" cy="10858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Speed of Operation (Propagation Delay)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503" y="1456661"/>
            <a:ext cx="10728842" cy="44856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delay times are measured between the 50% voltage levels of I/O waveform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There are 2 delay times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tpHL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O/P goes from the high state to low state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tpLH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O/P making transition from low to high state 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propagation delay time(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tp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of logic gate is taken as the average of these 2 delay times</a:t>
            </a:r>
          </a:p>
          <a:p>
            <a:pPr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</a:t>
            </a:r>
          </a:p>
          <a:p>
            <a:pPr marL="971550" lvl="1" indent="-514350">
              <a:buNone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72444" y="4505103"/>
            <a:ext cx="3361305" cy="996119"/>
            <a:chOff x="254000" y="4052766"/>
            <a:chExt cx="3421115" cy="96775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92200" y="4495800"/>
              <a:ext cx="25829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006600" y="4572000"/>
              <a:ext cx="346211" cy="448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4000" y="4190998"/>
              <a:ext cx="731250" cy="508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tp</a:t>
              </a:r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 =</a:t>
              </a:r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97451" y="4052766"/>
              <a:ext cx="1830703" cy="448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tpHL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+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tpLH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576BBA0-C895-4B2E-9EC7-DB2BEAD1A027}" type="datetime1">
              <a:rPr lang="en-US" smtClean="0"/>
              <a:t>7/3/2020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428" y="270244"/>
            <a:ext cx="6451601" cy="9144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Dissipation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315" y="1403498"/>
            <a:ext cx="10419907" cy="44448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amount of power dissipated in an IC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a measure of power consumed by the gate when fully driven by all its inputs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wastage of power across the circuit components.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should be as low as possible.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measured in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milliwatts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determined by current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Icc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that it draws from the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supply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Dissipation (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mW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Icc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102F679-38C8-4102-B383-7C1E37CF4EA6}" type="datetime1">
              <a:rPr lang="en-US" smtClean="0"/>
              <a:t>7/3/2020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09600"/>
            <a:ext cx="7701616" cy="7239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Dissipation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831" y="1706492"/>
            <a:ext cx="9525001" cy="388077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related to the power requirement of logic gate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dissipation is proportional to the heat generated by the system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Excessive heat dissipation may increase operating temperature &amp; cause gate circuitry to drift out of its normal operating range 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8099520-6BCD-4E6C-8EDB-8FB431A5BB09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967" y="255624"/>
            <a:ext cx="8052490" cy="9334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 of Merit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597" y="1278974"/>
            <a:ext cx="10812133" cy="497297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figure of merit of a digital IC is defined as the product of speed and power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speed is specified in terms of a propagation delay time expressed in nanoseconds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Speed power product should be low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Figure of Merit = Propagation Delay X Power</a:t>
            </a:r>
          </a:p>
          <a:p>
            <a:pPr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pJ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=  ns X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mW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				 ns –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seconds</a:t>
            </a:r>
          </a:p>
          <a:p>
            <a:pPr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				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mW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milliwatts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						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pJ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pico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joules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BF624EA-FD68-4C9B-BFFC-06A10F2FC71B}" type="datetime1">
              <a:rPr lang="en-US" smtClean="0"/>
              <a:t>7/3/2020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103" y="344229"/>
            <a:ext cx="7518401" cy="10096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 of Merit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486" y="1379574"/>
            <a:ext cx="9271001" cy="45554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Example: 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An IC has an average propagation delay of 20 ns &amp; an average 	power dissipation of 5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mW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pJ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 ns  X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mW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pJ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 20  X  5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pJ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100 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F097A04-F908-48D3-BF51-A313FA26D1B8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703" y="255181"/>
            <a:ext cx="10568762" cy="1238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Boolean Logic Gates (Building Blocks for Digital Circuits )</a:t>
            </a:r>
            <a:r>
              <a:rPr lang="en-US" sz="32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(Because Switches are Hard to Work With)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181600"/>
            <a:ext cx="11887200" cy="1104900"/>
          </a:xfrm>
        </p:spPr>
        <p:txBody>
          <a:bodyPr>
            <a:normAutofit/>
          </a:bodyPr>
          <a:lstStyle/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“Logic gates” are better digital circuit building blocks than switches (transistors), </a:t>
            </a:r>
            <a:r>
              <a:rPr lang="en-US" sz="2100" dirty="0" smtClean="0">
                <a:solidFill>
                  <a:schemeClr val="tx1"/>
                </a:solidFill>
              </a:rPr>
              <a:t>Why?...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594884" y="1382234"/>
            <a:ext cx="9383823" cy="3879998"/>
            <a:chOff x="1352550" y="1485900"/>
            <a:chExt cx="7315200" cy="3698875"/>
          </a:xfrm>
        </p:grpSpPr>
        <p:pic>
          <p:nvPicPr>
            <p:cNvPr id="7171" name="Picture 106"/>
            <p:cNvPicPr>
              <a:picLocks noChangeAspect="1" noChangeArrowheads="1"/>
            </p:cNvPicPr>
            <p:nvPr/>
          </p:nvPicPr>
          <p:blipFill>
            <a:blip r:embed="rId3" cstate="print">
              <a:lum bright="-11000" contrast="17000"/>
            </a:blip>
            <a:srcRect/>
            <a:stretch>
              <a:fillRect/>
            </a:stretch>
          </p:blipFill>
          <p:spPr bwMode="auto">
            <a:xfrm>
              <a:off x="1352550" y="1485900"/>
              <a:ext cx="7315200" cy="369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4" name="Oval 69"/>
            <p:cNvSpPr>
              <a:spLocks noChangeArrowheads="1"/>
            </p:cNvSpPr>
            <p:nvPr/>
          </p:nvSpPr>
          <p:spPr bwMode="auto">
            <a:xfrm>
              <a:off x="6248400" y="2057400"/>
              <a:ext cx="1524000" cy="83820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7175" name="Oval 70"/>
            <p:cNvSpPr>
              <a:spLocks noChangeArrowheads="1"/>
            </p:cNvSpPr>
            <p:nvPr/>
          </p:nvSpPr>
          <p:spPr bwMode="auto">
            <a:xfrm>
              <a:off x="5791200" y="4038600"/>
              <a:ext cx="2362200" cy="99060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B71B05B-3FF3-46E9-9AF1-86830A472D3E}" type="datetime1">
              <a:rPr lang="en-US" smtClean="0"/>
              <a:t>7/3/2020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516" y="287079"/>
            <a:ext cx="6197601" cy="9144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Fan Out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581" y="1285211"/>
            <a:ext cx="10377377" cy="239365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number of similar gates which can be driven by a gate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High fan out is advantageous because it reduces the need for additional drivers to drive more gates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maximum fan out of an O/P, measures its load driving capability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delay offered by a gate increases with increase in fan out 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B056EF2-9061-44DF-851C-07A7535887BB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398771" y="3672663"/>
            <a:ext cx="441960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Fan In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1354467" y="4146698"/>
            <a:ext cx="10235021" cy="212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It is total no. of inputs connected to any gate.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Two input gate – Fan in =2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Four input gate – Fan in =4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270" y="290623"/>
            <a:ext cx="7828616" cy="9144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&amp; Voltage Parameter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5907" y="1356852"/>
            <a:ext cx="10463029" cy="4576115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High Level I/P Voltage (VIH):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This is the minimum I/P voltage which is recognized by the gate as logic 1</a:t>
            </a:r>
          </a:p>
          <a:p>
            <a:pPr lvl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Low Level I/P Voltage (VIL):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This is the maximum I/P voltage which is recognized by the gate as logic 0</a:t>
            </a:r>
          </a:p>
          <a:p>
            <a:pPr lvl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High Level O/P Voltage (VOH):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This is the minimum voltage available at o/p corresponding to logic1</a:t>
            </a:r>
          </a:p>
          <a:p>
            <a:pPr lvl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Low Level O/P Voltage (VOL):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This is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maximum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voltage available at o/p corresponding to  logic 0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3FCB81F-1BE5-488D-8E33-DA2D784C6E2E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276889"/>
            <a:ext cx="10820401" cy="9334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&amp; Voltage Parameter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232" y="1507024"/>
            <a:ext cx="10469525" cy="4572000"/>
          </a:xfrm>
        </p:spPr>
        <p:txBody>
          <a:bodyPr>
            <a:normAutofit fontScale="55000" lnSpcReduction="20000"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High Level I/P Current (IIH):</a:t>
            </a:r>
          </a:p>
          <a:p>
            <a:pPr lvl="1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This is the minimum current which must be supplied by a driving source corresponding to 1 level voltage</a:t>
            </a:r>
          </a:p>
          <a:p>
            <a:pPr lvl="1"/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Low Level I/P Current (IIL):</a:t>
            </a:r>
          </a:p>
          <a:p>
            <a:pPr lvl="1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This is the minimum current which must be supplied by a driving source corresponding to 0 level voltage</a:t>
            </a:r>
          </a:p>
          <a:p>
            <a:pPr lvl="1"/>
            <a:endParaRPr lang="en-US" sz="4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High Level O/P Current (IOH):</a:t>
            </a:r>
          </a:p>
          <a:p>
            <a:pPr lvl="1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This is the maximum current which the gate can sink in 1 level</a:t>
            </a:r>
          </a:p>
          <a:p>
            <a:pPr lvl="1"/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Low Level O/P Current (IOL):</a:t>
            </a:r>
          </a:p>
          <a:p>
            <a:pPr lvl="1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This is the maximum current which the gate can sink in 0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46A1C94-A79F-433D-AEC4-D563B344020B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00" y="265814"/>
            <a:ext cx="10160001" cy="838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&amp; Voltage Parameter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967" y="1466850"/>
            <a:ext cx="10408684" cy="4610100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High Level Supply Current (</a:t>
            </a:r>
            <a:r>
              <a:rPr lang="en-US" sz="2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Icc</a:t>
            </a:r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(1)):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supply current when the o/p of the gate is at logic 1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level</a:t>
            </a:r>
          </a:p>
          <a:p>
            <a:pPr lvl="1"/>
            <a:endParaRPr lang="en-US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Low Level Supply Current (ICC (0)):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supply current when the o/p of the gate is at logic 0 level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69351" y="42762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22"/>
          <p:cNvGrpSpPr/>
          <p:nvPr/>
        </p:nvGrpSpPr>
        <p:grpSpPr>
          <a:xfrm>
            <a:off x="4089400" y="3927619"/>
            <a:ext cx="3835400" cy="923336"/>
            <a:chOff x="3067050" y="4246596"/>
            <a:chExt cx="2876550" cy="92333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200400" y="4646612"/>
              <a:ext cx="8572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48200" y="4667250"/>
              <a:ext cx="85725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28"/>
            <p:cNvGrpSpPr/>
            <p:nvPr/>
          </p:nvGrpSpPr>
          <p:grpSpPr>
            <a:xfrm>
              <a:off x="3067050" y="4246596"/>
              <a:ext cx="2876550" cy="923336"/>
              <a:chOff x="3143250" y="4779996"/>
              <a:chExt cx="2876550" cy="923336"/>
            </a:xfrm>
          </p:grpSpPr>
          <p:sp>
            <p:nvSpPr>
              <p:cNvPr id="4" name="Chord 3"/>
              <p:cNvSpPr/>
              <p:nvPr/>
            </p:nvSpPr>
            <p:spPr>
              <a:xfrm rot="12038156">
                <a:off x="3927896" y="4779996"/>
                <a:ext cx="685800" cy="914400"/>
              </a:xfrm>
              <a:prstGeom prst="chor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86151" y="4800600"/>
                <a:ext cx="518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IIL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497633" y="5334000"/>
                <a:ext cx="543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IIH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40683" y="4812268"/>
                <a:ext cx="607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IOL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40683" y="5334000"/>
                <a:ext cx="633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IOH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3143250" y="5029200"/>
                <a:ext cx="3429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143250" y="5486400"/>
                <a:ext cx="3429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543550" y="5027611"/>
                <a:ext cx="28575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543551" y="5561011"/>
                <a:ext cx="476249" cy="158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3942124" y="5123564"/>
            <a:ext cx="387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Gate with current direction marked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F5B815C-101E-48DE-B113-6BFF8D6EA9AC}" type="datetime1">
              <a:rPr lang="en-US" smtClean="0"/>
              <a:t>7/3/2020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8079" y="345115"/>
            <a:ext cx="5892801" cy="838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Noise Immunity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050" y="1276740"/>
            <a:ext cx="10419907" cy="485736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circuit’s ability to tolerate noise signals is referred to as the noise immunity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the maximum noise voltage added to an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/p signal of a digital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ckt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that does not cause an undesirable  change in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ckt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o/p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expressed in volts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Noise signals may cause the voltage at the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/p to  a logic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ckt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 drop below VIH or rise above VIL &amp; may produce undesired operation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quantitative measure of noise immunity is called as a noise margin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2B1462B-94A7-4713-8FD0-3B6AB61C88EF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866" y="410239"/>
            <a:ext cx="7696201" cy="9525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Noise Immunity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9900460" y="6950077"/>
            <a:ext cx="1312025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2552699" y="3957390"/>
            <a:ext cx="373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5219699" y="4033592"/>
            <a:ext cx="373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86000" y="2604840"/>
            <a:ext cx="251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7000" y="5289302"/>
            <a:ext cx="251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19600" y="4527302"/>
            <a:ext cx="3505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9600" y="3690690"/>
            <a:ext cx="3505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3602" y="2128593"/>
            <a:ext cx="1600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VoH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(Min)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829228"/>
            <a:ext cx="160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VoL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(Max)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6602" y="3229027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VIH (Min)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105" y="4067228"/>
            <a:ext cx="160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VoL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(Max)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11800" y="3233493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22600" y="2128593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7200" y="5309943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52725" y="4662243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72001" y="378594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Intermediate I/P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Voltage range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69498" y="2906605"/>
            <a:ext cx="2231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Disallowed o/p voltage range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1CFA60D-C429-43A1-8DA7-0001A5E0F6F7}" type="datetime1">
              <a:rPr lang="en-US" smtClean="0"/>
              <a:t>7/3/2020</a:t>
            </a:fld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33" name="Slide Number Placeholder 3"/>
          <p:cNvSpPr txBox="1">
            <a:spLocks/>
          </p:cNvSpPr>
          <p:nvPr/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082B33-E319-4A26-B41D-C56180337B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182" y="282649"/>
            <a:ext cx="7696201" cy="1320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Noise Immunity (Contd..)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3047205" y="3961606"/>
            <a:ext cx="411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05400" y="2514600"/>
            <a:ext cx="12192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0" y="3429000"/>
            <a:ext cx="12192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05400" y="4876800"/>
            <a:ext cx="12192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05400" y="5789612"/>
            <a:ext cx="12192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27832" y="2286000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VoH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7832" y="30596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3402" y="48006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43402" y="5562600"/>
            <a:ext cx="59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VoL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2754868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1 State noise margin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4573" y="510540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0 State noise margin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5562600" y="266700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5638800" y="594280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5562600" y="327580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5639595" y="464740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2" y="2933700"/>
            <a:ext cx="16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=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VoH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- VIH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32802" y="5086350"/>
            <a:ext cx="162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 = VIL - VOL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771BB81-75EC-4B09-894C-B6769C1588C3}" type="datetime1">
              <a:rPr lang="en-US" smtClean="0"/>
              <a:t>7/3/2020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540" y="383714"/>
            <a:ext cx="7721600" cy="696378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Operating Temperature Range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759" y="1484418"/>
            <a:ext cx="11007060" cy="44972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temperature range in which an IC functions properly must be known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All gates or semiconductor devices are temperature sensitive in nature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temperature in which the performance of IC is effective is called as operating temperature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Operating temperature of the IC vary from 0</a:t>
            </a:r>
            <a:r>
              <a:rPr lang="en-US" sz="24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 to 70</a:t>
            </a:r>
            <a:r>
              <a:rPr lang="en-US" sz="24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accepted temperature ranges are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0 to +70</a:t>
            </a:r>
            <a:r>
              <a:rPr lang="en-US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        : for Consumer &amp; Industrial operations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-55</a:t>
            </a:r>
            <a:r>
              <a:rPr lang="en-US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 to +125</a:t>
            </a:r>
            <a:r>
              <a:rPr lang="en-US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  : for Military purpose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199C8C3-920F-44AC-B05F-56D4FB9F099A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51" y="308344"/>
            <a:ext cx="7924800" cy="1135379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 Supply Requirements </a:t>
            </a:r>
            <a:b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78" y="1774471"/>
            <a:ext cx="10802680" cy="324409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The supply voltage(s) and the amount of power required by an IC are important characteristics considered to choose the proper power supply.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176FAFF-F176-4126-9F30-A98D57D332A3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585" y="295939"/>
            <a:ext cx="5842001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Integrated Circuits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8558" y="1578900"/>
            <a:ext cx="10058400" cy="39075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building blocks of computers</a:t>
            </a:r>
          </a:p>
          <a:p>
            <a:pPr algn="just" eaLnBrk="1" hangingPunct="1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Designed for specialized functions</a:t>
            </a:r>
          </a:p>
          <a:p>
            <a:pPr lvl="1" algn="just" eaLnBrk="1" hangingPunct="1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Examples:  the CPU, bus interface, memory management unit</a:t>
            </a:r>
          </a:p>
          <a:p>
            <a:pPr lvl="1" algn="just" eaLnBrk="1" hangingPunct="1"/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Transistors: primary components of ICs</a:t>
            </a:r>
          </a:p>
          <a:p>
            <a:pPr lvl="1" algn="just" eaLnBrk="1" hangingPunct="1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Motorola MPC 7400 PowerPC modules: 6.5 million transistors in less than ½ in</a:t>
            </a:r>
            <a:r>
              <a:rPr lang="en-US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2B0B0D3-D80B-4AF6-8A3D-03A1ECD0C7C0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08334" y="6503508"/>
            <a:ext cx="1197935" cy="354492"/>
          </a:xfrm>
          <a:noFill/>
        </p:spPr>
        <p:txBody>
          <a:bodyPr/>
          <a:lstStyle/>
          <a:p>
            <a:fld id="{56B80300-8A3E-4DCC-BFC2-F298AAF44798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6145" y="7937"/>
            <a:ext cx="5181600" cy="456939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Integrated Circuits 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4" y="902526"/>
            <a:ext cx="3812763" cy="557053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IC is nothing but - a number of logic gates fabricated on a single silicon chip.</a:t>
            </a:r>
          </a:p>
          <a:p>
            <a:pPr algn="just" eaLnBrk="1" hangingPunct="1"/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ICs  can be classified according to how many gates they contain </a:t>
            </a:r>
          </a:p>
          <a:p>
            <a:pPr algn="just" eaLnBrk="1" hangingPunct="1"/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SSI, MSI, LSI, VLSI, ULSI, GSI</a:t>
            </a:r>
          </a:p>
          <a:p>
            <a:pPr lvl="1" algn="just" eaLnBrk="1" hangingPunct="1"/>
            <a:endParaRPr lang="en-US" sz="2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186286" y="6492875"/>
            <a:ext cx="912176" cy="365125"/>
          </a:xfrm>
        </p:spPr>
        <p:txBody>
          <a:bodyPr/>
          <a:lstStyle/>
          <a:p>
            <a:fld id="{3F803A65-3EEE-4802-AD70-B2DF01CCB368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760" y="-47464"/>
            <a:ext cx="918170" cy="949989"/>
          </a:xfrm>
          <a:prstGeom prst="rect">
            <a:avLst/>
          </a:prstGeom>
        </p:spPr>
      </p:pic>
      <p:sp>
        <p:nvSpPr>
          <p:cNvPr id="2" name="AutoShape 2" descr="https://qph.fs.quoracdn.net/main-qimg-8bd3dfe7bfdebfde77b3ff209dd1822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s://qph.fs.quoracdn.net/main-qimg-8bd3dfe7bfdebfde77b3ff209dd1822d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4509" y="160338"/>
            <a:ext cx="7135092" cy="6312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20575" y="2811836"/>
            <a:ext cx="99568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SOP &amp; POS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2023-2FF9-424C-8114-BC3E730EF4C8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070" y="255181"/>
            <a:ext cx="9956800" cy="1051561"/>
          </a:xfrm>
        </p:spPr>
        <p:txBody>
          <a:bodyPr>
            <a:noAutofit/>
          </a:bodyPr>
          <a:lstStyle/>
          <a:p>
            <a:r>
              <a:rPr lang="en-I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 Representations for  Logic Functions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9702"/>
            <a:ext cx="10972800" cy="4933507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Logic functions are expressed in terms of logical variables.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 function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circuit are used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synonymously.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 logic circuit is a circuit that executes a processing or controlling function in a computer.  This circuit implements logical operations on information to process 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Logic circuit utilize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two values for a given physical quantity (voltage, for example) to denote the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values 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true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or 1 and 0 respectively.  Logic circuits have inputs, as well as having outputs which can be dependent on the inputs.</a:t>
            </a:r>
            <a:r>
              <a:rPr lang="en-US" sz="2400" dirty="0"/>
              <a:t> </a:t>
            </a: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Font typeface="Arial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264705" y="6492875"/>
            <a:ext cx="2472271" cy="365125"/>
          </a:xfrm>
        </p:spPr>
        <p:txBody>
          <a:bodyPr/>
          <a:lstStyle/>
          <a:p>
            <a:fld id="{463299AF-C630-4A32-841A-7520B84224A1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5638" y="6492875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6842" y="6492875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799" y="474921"/>
            <a:ext cx="8886173" cy="1051561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CET203A </a:t>
            </a:r>
            <a:r>
              <a:rPr lang="en-IN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Digital Electronics and Logic Design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0604" y="1900226"/>
            <a:ext cx="10600661" cy="396894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Examination scheme: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Marks-100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		   - 50 Marks Continuous Assessment</a:t>
            </a:r>
          </a:p>
          <a:p>
            <a:pPr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		   - 50 Marks End Examination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Course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Objectives: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gain knowledge of characteristics of Logic Families and design Combinational Circuits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design and implement Sequential Circuits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realize sequential circuits using concepts of ASM chart.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design and implement digital circuits using Hardware Description Language.   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611964" y="6173899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9" name="Slide Number Placeholder 27"/>
          <p:cNvSpPr txBox="1">
            <a:spLocks/>
          </p:cNvSpPr>
          <p:nvPr/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25400" marR="0" lvl="0" indent="0" algn="r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900" b="0" i="0" u="none" strike="noStrike" kern="1200" cap="none" spc="-6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25400" marR="0" lvl="0" indent="0" algn="r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-6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605486" y="6183341"/>
            <a:ext cx="2472271" cy="365125"/>
          </a:xfrm>
        </p:spPr>
        <p:txBody>
          <a:bodyPr/>
          <a:lstStyle/>
          <a:p>
            <a:pPr algn="ctr"/>
            <a:fld id="{59557429-6EC3-45EE-81AC-25BDCBF09179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59996" y="6124353"/>
            <a:ext cx="1171353" cy="384471"/>
          </a:xfrm>
        </p:spPr>
        <p:txBody>
          <a:bodyPr/>
          <a:lstStyle/>
          <a:p>
            <a:fld id="{E7DF4ECA-2C00-4129-AA22-2996D096F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Values of logic variables and logic functions are in binary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form( 1 and 0).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Any logic function can be expressed in the forms of</a:t>
            </a:r>
          </a:p>
          <a:p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1.  Sum of Products form (SOP) and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  Product of Sums form (POS)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E.g.  Y= AB + AC’ + BC------------SOP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Y=  (A +C)(B + C’)-----------POS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66AD-4308-45D2-9EB2-778AB36E26F5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721" y="340244"/>
            <a:ext cx="9245600" cy="1051561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 Representations for  Logic Functions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292" y="1614377"/>
            <a:ext cx="10892465" cy="449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Canonical Normal Form</a:t>
            </a:r>
          </a:p>
          <a:p>
            <a:pPr lvl="1"/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Standard form for Boolean expression that provide a unique signature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each term in SOP and POS forms contains all the literals then these are known as canonical SOP and POS respectively.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individual term in canonical SOP form is called as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in canonical POS  form as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maxterm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498621" y="6162076"/>
            <a:ext cx="2472271" cy="365125"/>
          </a:xfrm>
        </p:spPr>
        <p:txBody>
          <a:bodyPr/>
          <a:lstStyle/>
          <a:p>
            <a:fld id="{2A9842E8-8B64-4594-B7C3-B2D0700FEF61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14856" y="6183341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59009" y="6140811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888" y="297712"/>
            <a:ext cx="6287386" cy="1066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Canonical or Conventional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" y="1905000"/>
            <a:ext cx="10566400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8348" y="6013220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FDBEBE5-543D-425C-B964-96C86DFB7CB8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37954" y="595630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321" y="255181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 of Product (SOP)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566530"/>
            <a:ext cx="9642549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a Disjunctive Normal form or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Expansion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E.g.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AB + CD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  AND B) OR (C AND D)    </a:t>
            </a:r>
          </a:p>
          <a:p>
            <a:pPr mar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i.e.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 of AND terms</a:t>
            </a:r>
            <a:endParaRPr lang="en-I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76902" y="6098280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420202" y="6020099"/>
            <a:ext cx="912176" cy="365125"/>
          </a:xfrm>
        </p:spPr>
        <p:txBody>
          <a:bodyPr/>
          <a:lstStyle/>
          <a:p>
            <a:fld id="{70A49E6A-9A6F-4BB0-8ADB-80DA84414B62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58986" y="5977569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060" y="0"/>
            <a:ext cx="7315200" cy="1219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Summation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642" y="1295400"/>
            <a:ext cx="10504966" cy="5155504"/>
          </a:xfrm>
        </p:spPr>
        <p:txBody>
          <a:bodyPr>
            <a:noAutofit/>
          </a:bodyPr>
          <a:lstStyle/>
          <a:p>
            <a:pPr marL="228600" lvl="1" algn="just">
              <a:lnSpc>
                <a:spcPts val="2880"/>
              </a:lnSpc>
              <a:spcBef>
                <a:spcPts val="10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Each individual term in canonical SOP form is called as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minterm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in canonical POS  form as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maxterm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ts val="288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Summation form is obtained by referring to each minterm in the expression by it’s numerical equivalent in domain, rather than by the list of variables</a:t>
            </a:r>
          </a:p>
          <a:p>
            <a:pPr algn="just">
              <a:lnSpc>
                <a:spcPts val="288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this case we substitute a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“1”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all positive variables &amp; a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“0”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all inverted </a:t>
            </a:r>
          </a:p>
          <a:p>
            <a:pPr algn="just">
              <a:lnSpc>
                <a:spcPts val="2880"/>
              </a:lnSpc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All missing variables (i.e. if in AC, B is missing), we have to expand means include all variables, so AC would be ABC + AB’C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2016" y="4329622"/>
            <a:ext cx="7942894" cy="226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9494" y="6034485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541047F-B844-4200-A0F5-C38D4089CDB5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7019" y="4835047"/>
            <a:ext cx="124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Minterms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9983245" y="4835047"/>
            <a:ext cx="613774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720" y="255181"/>
            <a:ext cx="8331200" cy="1219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Conversion Process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56" y="1634238"/>
            <a:ext cx="10653822" cy="49544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takes 3 steps: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minterm is converted into it’s binary equivalent.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Each minterm is converted from binary to decimal.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Finally the min terms are placed in ascending order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I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5818" y="5970689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A76EC7B-CCE0-4FDC-9C3F-3A1539BDBAAE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033713"/>
            <a:ext cx="69437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16" y="4350382"/>
            <a:ext cx="45148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05" y="6245987"/>
            <a:ext cx="28098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84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372" y="453656"/>
            <a:ext cx="10160000" cy="8382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Advantages of Summation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319" y="1783095"/>
            <a:ext cx="10878879" cy="36607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useful for implementation in Programmable Logic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 more advantage is that very long &amp; complex expressions can be easily described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Useful for implementation with hardware devices </a:t>
            </a:r>
            <a:endParaRPr lang="en-I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DAA285A-9D1F-4250-9290-2A56F4076367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827" y="0"/>
            <a:ext cx="9540949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Conversion from Conventional to Summation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1" y="1447800"/>
            <a:ext cx="951738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133600" y="1981200"/>
            <a:ext cx="82296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AA07E78-246C-4CF8-8E8A-275D2276078D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33612"/>
            <a:ext cx="82296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19413"/>
            <a:ext cx="82296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85573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295900"/>
            <a:ext cx="5524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8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910" y="0"/>
            <a:ext cx="9477153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Conversion from Conventional to Summation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1" y="1447800"/>
            <a:ext cx="951738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039420F-EDFF-4645-ABB7-4D9B3B42B228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833" y="425302"/>
            <a:ext cx="9347200" cy="1066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BCA98FC-6096-480D-907A-6A912CC9D856}" type="datetime1">
              <a:rPr lang="en-US" smtClean="0"/>
              <a:t>7/3/2020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05" y="2151215"/>
            <a:ext cx="47529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05" y="2661259"/>
            <a:ext cx="47815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05" y="3223104"/>
            <a:ext cx="5410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78" y="3941915"/>
            <a:ext cx="41148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92" y="4484840"/>
            <a:ext cx="30003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4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912" y="615333"/>
            <a:ext cx="8052980" cy="861264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CET203A </a:t>
            </a:r>
            <a:r>
              <a:rPr lang="en-IN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Digital Electronics and Logic Design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84" y="1960788"/>
            <a:ext cx="11249245" cy="3291696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Course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Outcomes:</a:t>
            </a:r>
          </a:p>
          <a:p>
            <a:pPr lvl="0">
              <a:buNone/>
            </a:pPr>
            <a:endParaRPr lang="en-IN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 </a:t>
            </a:r>
            <a:r>
              <a:rPr lang="en-I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sequential circuits using Flip flops and Registers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Devise </a:t>
            </a:r>
            <a:r>
              <a:rPr lang="en-I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applications using ASM chart and concept of Moore, Mealy machine.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 </a:t>
            </a:r>
            <a:r>
              <a:rPr lang="en-I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combinational and sequential circuits using Integrated Circuits.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 </a:t>
            </a:r>
            <a:r>
              <a:rPr lang="en-I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combinational and sequential circuits using VHDL </a:t>
            </a:r>
            <a:r>
              <a:rPr lang="en-IN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program.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1DC13A1-7034-4D58-BB8C-2054190838DC}" type="datetime1">
              <a:rPr lang="en-US" smtClean="0"/>
              <a:t>7/3/2020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098" y="404037"/>
            <a:ext cx="9347200" cy="1066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828800"/>
            <a:ext cx="793114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8ACB70A-17EE-4CDF-9297-B0C2FABDE1AF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C0BE6A3-3A0B-449D-A6A5-4058346A01E8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09663"/>
            <a:ext cx="1068705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29" y="340242"/>
            <a:ext cx="9753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659" y="1737361"/>
            <a:ext cx="9986021" cy="42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828800" y="2819400"/>
            <a:ext cx="7823200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FEB0E47-2E3F-4DA9-A122-E132B3400F3E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08" y="2867025"/>
            <a:ext cx="72771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08" y="3583815"/>
            <a:ext cx="56197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08" y="4635609"/>
            <a:ext cx="32670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08" y="5362575"/>
            <a:ext cx="24574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037" y="0"/>
            <a:ext cx="9753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C1007EB-3837-478E-976B-642A9FC42C29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659" y="1737361"/>
            <a:ext cx="9986021" cy="42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92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549" y="297712"/>
            <a:ext cx="6927702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1" y="1447800"/>
            <a:ext cx="94107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727200" y="1981200"/>
            <a:ext cx="9042400" cy="373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361D2F5-695B-4689-BCE4-A44145D7EAC3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428" y="0"/>
            <a:ext cx="8203609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1" y="1447800"/>
            <a:ext cx="94107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1A39408-6B77-40E8-A9C6-ABCFA2B87FAC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893" y="255181"/>
            <a:ext cx="9347200" cy="990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1752600"/>
            <a:ext cx="9474200" cy="409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258051" y="772597"/>
            <a:ext cx="3048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900" cap="all" dirty="0" smtClean="0">
                <a:solidFill>
                  <a:srgbClr val="FFFFFF"/>
                </a:solidFill>
              </a:rPr>
              <a:t>CSE203	Digital Electronics and Logic Design</a:t>
            </a:r>
            <a:endParaRPr lang="en-IN" sz="900" cap="all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6800" y="2895600"/>
            <a:ext cx="8128000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30F807B-8850-48AC-9768-874AA1A9D976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158" y="340242"/>
            <a:ext cx="9347200" cy="990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1905000"/>
            <a:ext cx="9474200" cy="409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258051" y="772597"/>
            <a:ext cx="3048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900" cap="all" dirty="0" smtClean="0">
                <a:solidFill>
                  <a:srgbClr val="FFFFFF"/>
                </a:solidFill>
              </a:rPr>
              <a:t>CSE203	Digital Electronics and Logic Design</a:t>
            </a:r>
            <a:endParaRPr lang="en-IN" sz="900" cap="all" dirty="0">
              <a:solidFill>
                <a:srgbClr val="FFFFFF"/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47C3267-B5B3-4751-AEAE-BC34CEF3C846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706" y="27644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Product of Sum (POS)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056" y="167676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 is a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Conjunctive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Normal form or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Maxterm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Expansion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E.g.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(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A+B) (C+D)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(A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B)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D)    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i.e.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terms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AF80F3A-9066-4D5F-A4F5-F54FA1E3E092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4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526" y="255181"/>
            <a:ext cx="80264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 Contd..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1" y="1600200"/>
            <a:ext cx="918844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267200" y="2286000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A+B+C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368800" y="26670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A+B+C’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267200" y="3429000"/>
            <a:ext cx="132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A+B’+C’</a:t>
            </a:r>
            <a:endParaRPr lang="en-IN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B458235-246C-43A1-A14C-FCE2990EC9DE}" type="datetime1">
              <a:rPr lang="en-US" smtClean="0"/>
              <a:t>7/3/2020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86605"/>
            <a:ext cx="7391400" cy="9706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Syllabus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37290"/>
            <a:ext cx="11908465" cy="4672123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IN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Combinational Logic </a:t>
            </a:r>
            <a:r>
              <a:rPr lang="en-IN" sz="8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Design: 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Characteristics 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Digital ICs: Speed, power dissipation, figure of merit, fan-in, fan-out, Current and voltage parameters, Noise immunity, operating temperature range. Minimization of SOP and POS equations using K-Maps up to 4 variables. Multiplexers, MUX (IC 74153), MUX tree, De-multiplexers, Decoder (IC74138). Implementation of Half- Adder, Full Adder using MUX and 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Decoder.</a:t>
            </a:r>
          </a:p>
          <a:p>
            <a:pPr algn="just"/>
            <a:r>
              <a:rPr lang="en-US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Sequential Logic </a:t>
            </a:r>
            <a:r>
              <a:rPr lang="en-US" sz="8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Design: 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SR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JK, MS JK, D, T Flip Flops. Truth Tables and Excitation tables. Conversion from one type to another type of Flip Flop. Study of IC7476. Counters: 3 bit up, 3bit down Asynchronous and Synchronous counter. Study of Modulus n counter, IC 7490 and its application to implement MOD Counters. Registers:</a:t>
            </a:r>
            <a:r>
              <a:rPr lang="en-IN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Buffer register, shift register types-SISO, SIPO, PISO, PIPO. Ring counters, Johnson Counter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Synchronous Sequential Circuit </a:t>
            </a:r>
            <a:r>
              <a:rPr lang="en-IN" sz="8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  <a:r>
              <a:rPr lang="en-US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diagram, State Tables, State assignment. Moore and Mealy Machine representations, sequence detector using Mealy model. Algorithmic State Machines (ASM):</a:t>
            </a:r>
            <a:r>
              <a:rPr lang="en-IN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Finite State Machines (FSM). ASM charts, notations, construction of ASM chart (e.g. Counters, sequence detector for Moore and Mealy model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r>
              <a:rPr lang="en-US" sz="8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to Very High Speed Integrated Circuit Hardware Description Language </a:t>
            </a:r>
            <a:r>
              <a:rPr lang="en-US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8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VHDL): </a:t>
            </a:r>
            <a:r>
              <a:rPr lang="en-IN" sz="8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VHDL, Library, Packages, Entity, Architecture, Data Objects (Variables, Signals, and Constants), Data Types, Data Operators and VHDL Modeling styles with Programming Examples – Dataflow, Behavioral and Structural. Comparison of modeling styles. Concurrent Statements (</a:t>
            </a:r>
            <a:r>
              <a:rPr lang="en-IN" sz="8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When..Else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Sequential statements (</a:t>
            </a:r>
            <a:r>
              <a:rPr lang="en-IN" sz="8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If..Else</a:t>
            </a:r>
            <a:r>
              <a:rPr lang="en-IN" sz="8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Loop) Comparison of Concurrent and Sequential statements.</a:t>
            </a:r>
            <a:endParaRPr lang="en-US" sz="8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9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11879" y="6492875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148" y="6492875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7011" y="6492875"/>
            <a:ext cx="912176" cy="365125"/>
          </a:xfrm>
        </p:spPr>
        <p:txBody>
          <a:bodyPr/>
          <a:lstStyle/>
          <a:p>
            <a:fld id="{2ACD464A-F625-45AB-B56C-589C147117EE}" type="datetime1">
              <a:rPr lang="en-US" smtClean="0"/>
              <a:t>7/3/2020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121" y="297712"/>
            <a:ext cx="7213600" cy="990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4532" y="1740380"/>
            <a:ext cx="9238005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B4EED46-020B-4EE4-93AD-696CC617D042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074" y="276447"/>
            <a:ext cx="8432800" cy="1066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902" y="1748685"/>
            <a:ext cx="956589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B5DD41F-4A68-4F78-BBAF-37C3F2AA61E5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089" y="276447"/>
            <a:ext cx="9448800" cy="1066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537" y="1772618"/>
            <a:ext cx="101981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368800" y="2819400"/>
            <a:ext cx="70104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E7770626-0F51-4140-8086-5D7FD9189C18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619" y="361507"/>
            <a:ext cx="9448800" cy="1066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537" y="1772618"/>
            <a:ext cx="101981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953C9554-72F3-49CF-8D9E-EAB01C3517EF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158" y="297712"/>
            <a:ext cx="9347200" cy="1066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POS Representation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  = </a:t>
                </a: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rgbClr val="FF0000"/>
                        </a:solidFill>
                        <a:latin typeface="Cambria Math"/>
                      </a:rPr>
                      <m:t>𝝅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(M1, M3)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Y=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rgbClr val="FF0000"/>
                        </a:solidFill>
                        <a:latin typeface="Cambria Math"/>
                      </a:rPr>
                      <m:t>𝝅</m:t>
                    </m:r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(1,3)</a:t>
                </a:r>
              </a:p>
              <a:p>
                <a:pPr marL="0" indent="0">
                  <a:buNone/>
                </a:pPr>
                <a:endParaRPr lang="en-I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SOP Representation</a:t>
                </a:r>
                <a:endParaRPr lang="en-US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Y=</a:t>
                </a:r>
                <a:r>
                  <a:rPr lang="en-US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∑m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(0,2)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201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3182A52-D8B5-4BF3-AA87-799DE2EB4D11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776" y="255181"/>
            <a:ext cx="9448800" cy="1066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following truth table find minterm &amp; maxterm i.e. SOP &amp; POS forms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4782"/>
              </p:ext>
            </p:extLst>
          </p:nvPr>
        </p:nvGraphicFramePr>
        <p:xfrm>
          <a:off x="1583498" y="2060849"/>
          <a:ext cx="3007883" cy="4263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19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97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41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7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7653" y="26369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m0  0 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3" y="313167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1  1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653" y="36450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2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393" y="413978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m3  3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393" y="464384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4  4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393" y="515719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3" y="56519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m6  6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93" y="61560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m7  7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3627" y="2420889"/>
            <a:ext cx="475880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 (A,B,C) = ∑m(0,2,3,6,7)</a:t>
            </a:r>
            <a:endParaRPr lang="en-I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629" y="3645025"/>
            <a:ext cx="418274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 (A,B,C) = </a:t>
            </a:r>
            <a:r>
              <a:rPr lang="el-GR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M(1,4,5)</a:t>
            </a:r>
            <a:endParaRPr lang="en-IN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6604948" y="6492875"/>
            <a:ext cx="2472271" cy="365125"/>
          </a:xfrm>
        </p:spPr>
        <p:txBody>
          <a:bodyPr/>
          <a:lstStyle/>
          <a:p>
            <a:fld id="{633FF1A0-E41A-4859-9E4B-DAA2B60A4091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2811" y="6492875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2143" y="6492875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45</a:t>
            </a:fld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81600" y="2209800"/>
            <a:ext cx="52832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921" y="276447"/>
            <a:ext cx="9448800" cy="1066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3" y="1196753"/>
            <a:ext cx="10972800" cy="5328591"/>
          </a:xfrm>
        </p:spPr>
        <p:txBody>
          <a:bodyPr/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following truth table find summation &amp; product forms i.e. SOP &amp; POS forms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44782"/>
              </p:ext>
            </p:extLst>
          </p:nvPr>
        </p:nvGraphicFramePr>
        <p:xfrm>
          <a:off x="1583499" y="2060849"/>
          <a:ext cx="2988500" cy="418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7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71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71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52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7653" y="26369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m0  0 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3" y="313167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1  1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653" y="36450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2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393" y="413978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m3  3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393" y="464384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4  4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393" y="515719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IN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3" y="56519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m6  6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93" y="61560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m7  7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3627" y="2420889"/>
            <a:ext cx="475880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 (A,B,C) = ∑m(0,2,3,6,7)</a:t>
            </a:r>
            <a:endParaRPr lang="en-I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3629" y="3645025"/>
            <a:ext cx="418274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 (A,B,C) = </a:t>
            </a:r>
            <a:r>
              <a:rPr lang="el-GR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M(1,4,5)</a:t>
            </a:r>
            <a:endParaRPr lang="en-IN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</p:spPr>
        <p:txBody>
          <a:bodyPr/>
          <a:lstStyle/>
          <a:p>
            <a:fld id="{55CEA330-4CAF-4FE9-BA1D-E5F85C13D712}" type="datetime1">
              <a:rPr lang="en-US" smtClean="0"/>
              <a:t>7/3/2020</a:t>
            </a:fld>
            <a:endParaRPr lang="en-IN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9201" y="6492876"/>
            <a:ext cx="482280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46</a:t>
            </a:fld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140" y="276447"/>
            <a:ext cx="85344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4046" y="2057400"/>
            <a:ext cx="8317953" cy="377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22400" y="2667000"/>
            <a:ext cx="84328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B04261E-FA2B-4C52-ACFF-AB1896CE01FB}" type="datetime1">
              <a:rPr lang="en-US" smtClean="0"/>
              <a:t>7/3/2020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610" y="297711"/>
            <a:ext cx="85344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757" y="1568302"/>
            <a:ext cx="8317953" cy="377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BBC5F92-0063-47CB-94AF-7383F516C261}" type="datetime1">
              <a:rPr lang="en-US" smtClean="0"/>
              <a:t>7/3/2020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009" y="317205"/>
            <a:ext cx="1005840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278E042-A30E-49AE-9787-9B59EE0728F5}" type="datetime1">
              <a:rPr lang="en-US" smtClean="0"/>
              <a:t>7/3/2020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49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1828801"/>
            <a:ext cx="9022080" cy="4198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320800" y="2514600"/>
            <a:ext cx="88392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86605"/>
            <a:ext cx="7239000" cy="8944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Syllabus (Contd..)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84" y="1371600"/>
            <a:ext cx="11130516" cy="5105400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sz="2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List of Assignments</a:t>
            </a:r>
            <a:r>
              <a:rPr lang="en-US" sz="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To Realize 3 bit Binary to Gray and 3 bit Gray to Binary code converter using Logic Gates.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Reali</a:t>
            </a:r>
            <a:r>
              <a:rPr lang="en-IN" sz="2600" dirty="0" err="1">
                <a:latin typeface="Times New Roman" pitchFamily="18" charset="0"/>
                <a:cs typeface="Times New Roman" pitchFamily="18" charset="0"/>
              </a:rPr>
              <a:t>ze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 following functions using IC 74153</a:t>
            </a:r>
          </a:p>
          <a:p>
            <a:pPr marL="0" indent="0" algn="just">
              <a:buNone/>
            </a:pP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a) </a:t>
            </a: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Half adder         b) 8:1 Mux ( Σ m (0,2,4,7) 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Design and implement 3 bit Synchronous Up Counter using IC7476.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Design and implement MOD 10, MOD 100 and MOD N counter using IC 7490.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Draw </a:t>
            </a: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ASM chart for real life digital system ( e.g. Washing Machine, Vending Machine, Elevator control, ATM machine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 &amp; simulate 4 bit up/down synchronous counter using Behavioral modeling in 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VHDL.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 &amp; simulate 4:1 Multiplexer using Dataflow modeling in 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VHDL.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 &amp; simulate Full adder using structural modeling in </a:t>
            </a:r>
            <a:r>
              <a:rPr lang="en-I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VHDL.</a:t>
            </a:r>
          </a:p>
          <a:p>
            <a:pPr algn="just"/>
            <a:endParaRPr lang="en-IN" dirty="0" smtClean="0"/>
          </a:p>
          <a:p>
            <a:endParaRPr lang="en-IN" dirty="0" smtClean="0"/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26819" y="6168955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25091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05411" y="6193764"/>
            <a:ext cx="912176" cy="365125"/>
          </a:xfrm>
        </p:spPr>
        <p:txBody>
          <a:bodyPr/>
          <a:lstStyle/>
          <a:p>
            <a:fld id="{EDFB89AC-115C-468F-ABC1-7A911FA14DFC}" type="datetime1">
              <a:rPr lang="en-US" smtClean="0"/>
              <a:t>7/3/2020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Y(A,B,C) = </a:t>
            </a:r>
            <a:r>
              <a:rPr lang="el-GR" dirty="0" smtClean="0"/>
              <a:t>π</a:t>
            </a:r>
            <a:r>
              <a:rPr lang="en-US" dirty="0" smtClean="0"/>
              <a:t>M(1,4,5)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304800"/>
            <a:ext cx="1005840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7EF46A0-4BCC-43CC-A618-F8C0652BEB10}" type="datetime1">
              <a:rPr lang="en-US" smtClean="0"/>
              <a:t>7/3/2020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AA6675E0-B56E-46BF-BDD8-CB59D867C62C}" type="slidenum">
              <a:rPr lang="en-IN" smtClean="0"/>
              <a:pPr/>
              <a:t>50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77" y="2225132"/>
            <a:ext cx="88582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77" y="2800350"/>
            <a:ext cx="30099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43" y="3233738"/>
            <a:ext cx="23812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43" y="3733017"/>
            <a:ext cx="2200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43" y="4254870"/>
            <a:ext cx="15240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205" y="4822456"/>
            <a:ext cx="25241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87795" y="1950588"/>
            <a:ext cx="9144000" cy="15535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K-MAP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1EF8-83EB-4D88-BDA1-5B05DA8CACAA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902" y="371666"/>
            <a:ext cx="91236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1031870" cy="4419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Sometimes it is difficult to be sure that a logic expression can be simplified.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Solution is K-Map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Karnaugh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map (K-Map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is a pictorial method used to minimize Boolean expression without having to use Boolean algebra theorems &amp; equation manipulation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a special version of truth table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K-Map, expressions with 2 to 4 variables are easily minimized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A0810F4-191F-474F-B705-9AC7426FD6B0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647" y="318977"/>
            <a:ext cx="1005840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Introduction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19868"/>
              </p:ext>
            </p:extLst>
          </p:nvPr>
        </p:nvGraphicFramePr>
        <p:xfrm>
          <a:off x="1989470" y="1447800"/>
          <a:ext cx="3007884" cy="4552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19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19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19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164271"/>
              </p:ext>
            </p:extLst>
          </p:nvPr>
        </p:nvGraphicFramePr>
        <p:xfrm>
          <a:off x="6242310" y="3284984"/>
          <a:ext cx="384042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01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01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34331" y="2924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438" y="2924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6612" y="2924944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53730" y="2924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2201" y="33477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2201" y="37797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5474225" y="3347700"/>
            <a:ext cx="428935" cy="801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122934" y="350100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6459" y="24208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BC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CCE6356-50F6-4A5D-8187-130F88B3E87C}" type="datetime1">
              <a:rPr lang="en-US" smtClean="0"/>
              <a:t>7/3/2020</a:t>
            </a:fld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91430" y="1077238"/>
            <a:ext cx="7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80153" y="1169571"/>
            <a:ext cx="0" cy="276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57600" y="1077238"/>
            <a:ext cx="5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108537" y="1169571"/>
            <a:ext cx="0" cy="276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03123" y="1884068"/>
            <a:ext cx="388307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0</a:t>
            </a:r>
          </a:p>
          <a:p>
            <a:endParaRPr lang="en-US" sz="1700" dirty="0"/>
          </a:p>
          <a:p>
            <a:r>
              <a:rPr lang="en-US" sz="1700" dirty="0" smtClean="0"/>
              <a:t>1</a:t>
            </a:r>
          </a:p>
          <a:p>
            <a:endParaRPr lang="en-US" sz="1700" dirty="0"/>
          </a:p>
          <a:p>
            <a:r>
              <a:rPr lang="en-US" sz="1700" dirty="0" smtClean="0"/>
              <a:t>2</a:t>
            </a:r>
          </a:p>
          <a:p>
            <a:endParaRPr lang="en-US" sz="1700" dirty="0"/>
          </a:p>
          <a:p>
            <a:r>
              <a:rPr lang="en-US" sz="1700" dirty="0" smtClean="0"/>
              <a:t>3</a:t>
            </a:r>
          </a:p>
          <a:p>
            <a:endParaRPr lang="en-US" sz="1700" dirty="0"/>
          </a:p>
          <a:p>
            <a:r>
              <a:rPr lang="en-US" sz="1700" dirty="0" smtClean="0"/>
              <a:t>4</a:t>
            </a:r>
          </a:p>
          <a:p>
            <a:endParaRPr lang="en-US" sz="1700" dirty="0" smtClean="0"/>
          </a:p>
          <a:p>
            <a:r>
              <a:rPr lang="en-US" sz="1700" dirty="0" smtClean="0"/>
              <a:t>5</a:t>
            </a:r>
          </a:p>
          <a:p>
            <a:endParaRPr lang="en-US" sz="1700" dirty="0"/>
          </a:p>
          <a:p>
            <a:r>
              <a:rPr lang="en-US" sz="1700" dirty="0" smtClean="0"/>
              <a:t>6</a:t>
            </a:r>
          </a:p>
          <a:p>
            <a:endParaRPr lang="en-US" sz="1700" dirty="0"/>
          </a:p>
          <a:p>
            <a:r>
              <a:rPr lang="en-US" sz="1700" dirty="0" smtClean="0"/>
              <a:t>7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441251"/>
            <a:ext cx="1005840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 – Variables K- Map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0DA2318-771C-430D-A3D8-DB6334E760F0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90" y="530138"/>
            <a:ext cx="19145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631966" y="1221102"/>
            <a:ext cx="189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2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321447" y="4083485"/>
            <a:ext cx="75156" cy="125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4" y="1313598"/>
            <a:ext cx="4630994" cy="265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xplain K-MAP and its significance. Explain 2-variables, 3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90" y="3967316"/>
            <a:ext cx="6257476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4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347330"/>
            <a:ext cx="1005840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 – Variables K- Map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E9D82FF-EC38-4C4E-BD87-F0FB51ADF26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226560" y="2091266"/>
          <a:ext cx="342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3627120" y="1630680"/>
            <a:ext cx="624840" cy="47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67200" y="1676400"/>
            <a:ext cx="3444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 	01	11	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25240" y="146304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50920" y="18288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16680" y="2118360"/>
            <a:ext cx="19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320280" y="3843866"/>
          <a:ext cx="38811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0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02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0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A+B+C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A+B+C’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A+B’+C’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A+B’+C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A’+B+C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A’+B+C’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A’+B’+C’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A’+B’+C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360920" y="3429000"/>
            <a:ext cx="368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 	01	11	10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18960" y="321564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44640" y="358140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10400" y="3870960"/>
            <a:ext cx="19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736080" y="3429000"/>
            <a:ext cx="624840" cy="47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1239520" y="3813386"/>
          <a:ext cx="342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A’B’C’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A’B’C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A’BC’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347">
                <a:tc>
                  <a:txBody>
                    <a:bodyPr/>
                    <a:lstStyle/>
                    <a:p>
                      <a:r>
                        <a:rPr lang="en-US" dirty="0" smtClean="0"/>
                        <a:t>AB’C’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AB’C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ABC’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280160" y="3398520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 	01	11	10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318516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3880" y="355092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29640" y="3840480"/>
            <a:ext cx="19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55320" y="3352800"/>
            <a:ext cx="624840" cy="47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11680" y="4739640"/>
            <a:ext cx="181356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  Form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985760" y="4892040"/>
            <a:ext cx="181356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9232605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 – Variables K- Map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56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47E13AEF-88F2-4350-AED9-0DE28A838F4B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16682"/>
              </p:ext>
            </p:extLst>
          </p:nvPr>
        </p:nvGraphicFramePr>
        <p:xfrm>
          <a:off x="4380738" y="1387354"/>
          <a:ext cx="4456900" cy="200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1098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mr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765241" y="1021839"/>
            <a:ext cx="5286771" cy="2397085"/>
            <a:chOff x="2164080" y="1478280"/>
            <a:chExt cx="5286771" cy="2397085"/>
          </a:xfrm>
        </p:grpSpPr>
        <p:sp>
          <p:nvSpPr>
            <p:cNvPr id="13" name="TextBox 12"/>
            <p:cNvSpPr txBox="1"/>
            <p:nvPr/>
          </p:nvSpPr>
          <p:spPr>
            <a:xfrm>
              <a:off x="2164080" y="162710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240280" y="1478280"/>
              <a:ext cx="5210571" cy="2397085"/>
              <a:chOff x="2240280" y="1478280"/>
              <a:chExt cx="5210571" cy="2397085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2392680" y="1478280"/>
                <a:ext cx="381000" cy="3657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185160" y="1520428"/>
                <a:ext cx="426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	01	     11	          10</a:t>
                </a:r>
                <a:endParaRPr lang="mr-IN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583180" y="147828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CD</a:t>
                </a:r>
                <a:endParaRPr lang="mr-I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40280" y="1844040"/>
                <a:ext cx="4953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</a:t>
                </a:r>
              </a:p>
              <a:p>
                <a:endParaRPr lang="en-US" dirty="0"/>
              </a:p>
              <a:p>
                <a:r>
                  <a:rPr lang="en-US" dirty="0" smtClean="0"/>
                  <a:t>01</a:t>
                </a:r>
              </a:p>
              <a:p>
                <a:endParaRPr lang="en-US" dirty="0"/>
              </a:p>
              <a:p>
                <a:r>
                  <a:rPr lang="en-US" dirty="0" smtClean="0"/>
                  <a:t>11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10</a:t>
                </a:r>
                <a:endParaRPr lang="mr-IN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86999" y="3606755"/>
            <a:ext cx="4745121" cy="2559500"/>
            <a:chOff x="2164080" y="1478280"/>
            <a:chExt cx="4745121" cy="2559500"/>
          </a:xfrm>
        </p:grpSpPr>
        <p:sp>
          <p:nvSpPr>
            <p:cNvPr id="25" name="TextBox 24"/>
            <p:cNvSpPr txBox="1"/>
            <p:nvPr/>
          </p:nvSpPr>
          <p:spPr>
            <a:xfrm>
              <a:off x="2164080" y="162710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30049" y="1478280"/>
              <a:ext cx="4579152" cy="2559500"/>
              <a:chOff x="2330049" y="1478280"/>
              <a:chExt cx="4579152" cy="25595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392680" y="1478280"/>
                <a:ext cx="381000" cy="3657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002280" y="1490245"/>
                <a:ext cx="39069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                01	   11              10</a:t>
                </a:r>
                <a:endParaRPr lang="mr-IN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583180" y="147828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CD</a:t>
                </a:r>
                <a:endParaRPr lang="mr-IN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30049" y="2006455"/>
                <a:ext cx="4953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</a:t>
                </a:r>
              </a:p>
              <a:p>
                <a:endParaRPr lang="en-US" dirty="0"/>
              </a:p>
              <a:p>
                <a:r>
                  <a:rPr lang="en-US" dirty="0" smtClean="0"/>
                  <a:t>01</a:t>
                </a:r>
              </a:p>
              <a:p>
                <a:endParaRPr lang="en-US" dirty="0"/>
              </a:p>
              <a:p>
                <a:r>
                  <a:rPr lang="en-US" dirty="0" smtClean="0"/>
                  <a:t>11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10</a:t>
                </a:r>
                <a:endParaRPr lang="mr-IN" dirty="0"/>
              </a:p>
            </p:txBody>
          </p:sp>
        </p:grp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60952"/>
              </p:ext>
            </p:extLst>
          </p:nvPr>
        </p:nvGraphicFramePr>
        <p:xfrm>
          <a:off x="1367477" y="3959487"/>
          <a:ext cx="3846361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89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89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670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A’B’C’D’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A’B’C’D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A’B’CD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A’B’CD’</a:t>
                      </a:r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7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A’BC’D’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A’BC’D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A’BCD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A’BCD’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7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ABC’D’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ABC’D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ABCD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ABCD’</a:t>
                      </a:r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7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AB’C’D’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AB’C’D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AB’CD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AB’CD’</a:t>
                      </a:r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4893" y="3606755"/>
            <a:ext cx="5334462" cy="279973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3758"/>
              </p:ext>
            </p:extLst>
          </p:nvPr>
        </p:nvGraphicFramePr>
        <p:xfrm>
          <a:off x="6912646" y="4090009"/>
          <a:ext cx="4868396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70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70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70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108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A+B+C+D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A+B+C+D’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A+B+C’+D’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A+B+C’+D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8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A+B’+C+D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A+B’+C+D’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A+B’+C’+D’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A+B’+C’+D</a:t>
                      </a:r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8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A’+B’+C+D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A’+B’+C+D’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A’+B’+C’+D’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A’+B’+C’+D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8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A’+B+C+D</a:t>
                      </a:r>
                      <a:endParaRPr lang="mr-IN" sz="1600" dirty="0" smtClean="0"/>
                    </a:p>
                    <a:p>
                      <a:endParaRPr lang="mr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A’+B+C+D’</a:t>
                      </a:r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A’+B+C’+D’</a:t>
                      </a:r>
                      <a:endParaRPr lang="mr-IN" sz="1600" dirty="0" smtClean="0"/>
                    </a:p>
                    <a:p>
                      <a:endParaRPr lang="mr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A’+B+C’+D</a:t>
                      </a:r>
                      <a:endParaRPr lang="mr-I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101664" y="6422661"/>
            <a:ext cx="208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 Form</a:t>
            </a:r>
            <a:endParaRPr lang="mr-IN" dirty="0"/>
          </a:p>
        </p:txBody>
      </p:sp>
      <p:sp>
        <p:nvSpPr>
          <p:cNvPr id="51" name="TextBox 50"/>
          <p:cNvSpPr txBox="1"/>
          <p:nvPr/>
        </p:nvSpPr>
        <p:spPr>
          <a:xfrm>
            <a:off x="8363925" y="6422661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Form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0005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544" y="0"/>
            <a:ext cx="9636642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 Examples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321" y="150664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Prepare Truth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able for following K - Map</a:t>
            </a:r>
            <a:endParaRPr lang="en-I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417085"/>
              </p:ext>
            </p:extLst>
          </p:nvPr>
        </p:nvGraphicFramePr>
        <p:xfrm>
          <a:off x="3983765" y="3068960"/>
          <a:ext cx="6176236" cy="24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40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40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4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2341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0       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3       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341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5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7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3410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12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15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14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3410">
                <a:tc>
                  <a:txBody>
                    <a:bodyPr/>
                    <a:lstStyle/>
                    <a:p>
                      <a:pPr algn="l"/>
                      <a:r>
                        <a:rPr lang="en-US" sz="110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9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407701" y="2636912"/>
            <a:ext cx="576064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41787" y="2667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667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8401" y="2667000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2400" y="2667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078" y="30689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0449" y="3810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8323" y="4419600"/>
            <a:ext cx="4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9600" y="5105400"/>
            <a:ext cx="65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9723" y="2564904"/>
            <a:ext cx="45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19670" y="277163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</a:t>
            </a:r>
            <a:endParaRPr lang="en-IN" b="1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57</a:t>
            </a:fld>
            <a:endParaRPr lang="en-IN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BFE4852-B56F-4F1A-A904-B246CD683DB6}" type="datetime1">
              <a:rPr lang="en-US" smtClean="0"/>
              <a:t>7/3/2020</a:t>
            </a:fld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499417"/>
              </p:ext>
            </p:extLst>
          </p:nvPr>
        </p:nvGraphicFramePr>
        <p:xfrm>
          <a:off x="3743960" y="121921"/>
          <a:ext cx="503428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90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90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90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904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904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Row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Y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58</a:t>
            </a:fld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26A92BD0-1034-4B36-AD51-DD046BAA45DA}" type="datetime1">
              <a:rPr lang="en-US" smtClean="0"/>
              <a:t>7/3/2020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670" y="541786"/>
            <a:ext cx="9428480" cy="78019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SOP form on K-Map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8066" y="2208029"/>
            <a:ext cx="74054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59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B536EF2-D4A1-41EC-B626-5F0BC3BB670E}" type="datetime1">
              <a:rPr lang="en-US" smtClean="0"/>
              <a:t>7/3/2020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251200" y="2845981"/>
            <a:ext cx="64008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86606"/>
            <a:ext cx="7797800" cy="77665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Syllabus (Contd..)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88" y="1417640"/>
            <a:ext cx="10972800" cy="4525960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Text Books</a:t>
            </a:r>
            <a:r>
              <a:rPr lang="en-I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R.P. Jain, “Modern Digital Electronics”, McGraw Hill Education,2012, ISBN–13: 978-0-07-  066911-6., 4</a:t>
            </a:r>
            <a:r>
              <a:rPr lang="en-IN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edition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J. </a:t>
            </a:r>
            <a:r>
              <a:rPr lang="en-IN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Bhaskar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, “A VHDL Primer”,: Pearson Education, 2008, ISBN: 9788177582000, 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Edition</a:t>
            </a:r>
          </a:p>
          <a:p>
            <a:pPr algn="just"/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Books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Morris Mano, “Digital Logic &amp; Computer Design”, Pearson 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Education </a:t>
            </a:r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Link: 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viden.io/knowledge/114/attachments/427?name=viden-K105-Digital+Logic+And+Computer+Design+By+M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.+Morris+Mano+%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282</a:t>
            </a:r>
            <a:r>
              <a:rPr lang="en-IN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nd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+Edition%29.pdf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D. Leach, </a:t>
            </a:r>
            <a:r>
              <a:rPr lang="en-IN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Malvino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Saha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“Digital Principles and Applications”, Tata McGraw Hill, 2011, ISBN – 13:978-0-07-014170-4. , 7</a:t>
            </a:r>
            <a:r>
              <a:rPr lang="en-IN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edition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Thomas Floyd, “Digital Fundamentals”, Pearson Education, 2003, ISBN 8178088762, 8</a:t>
            </a:r>
            <a:r>
              <a:rPr lang="en-IN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Edition</a:t>
            </a:r>
            <a:endParaRPr lang="en-I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598930C-1D32-4B56-9D90-36BD30ED0B1D}" type="datetime1">
              <a:rPr lang="en-US" smtClean="0"/>
              <a:t>7/3/2020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SOP form on K-Map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240" y="1581785"/>
            <a:ext cx="10515600" cy="4351338"/>
          </a:xfrm>
        </p:spPr>
        <p:txBody>
          <a:bodyPr/>
          <a:lstStyle/>
          <a:p>
            <a:r>
              <a:rPr lang="en-US" dirty="0" smtClean="0"/>
              <a:t>Y= A’B’C + A’BC’ + AB’C’ +ABC</a:t>
            </a:r>
            <a:endParaRPr lang="mr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6B31-B019-4077-9947-D40DA425F275}" type="datetime1">
              <a:rPr lang="en-US" smtClean="0"/>
              <a:t>7/3/2020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7C9-8181-4F0D-8434-16FA13768F1F}" type="slidenum">
              <a:rPr lang="en-IN" smtClean="0"/>
              <a:pPr/>
              <a:t>60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12168"/>
              </p:ext>
            </p:extLst>
          </p:nvPr>
        </p:nvGraphicFramePr>
        <p:xfrm>
          <a:off x="1564240" y="3203786"/>
          <a:ext cx="342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59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34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34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964800" y="2743200"/>
            <a:ext cx="624840" cy="47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04880" y="2788920"/>
            <a:ext cx="3444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 	01	11	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2920" y="257556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8600" y="294132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54360" y="3230880"/>
            <a:ext cx="19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552" y="414195"/>
            <a:ext cx="10668001" cy="78019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SOP form on K-Map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40B2122-E182-4725-8F59-C7A9E6896396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4755" y="1758272"/>
            <a:ext cx="5286771" cy="2397085"/>
            <a:chOff x="2164080" y="1478280"/>
            <a:chExt cx="5286771" cy="2397085"/>
          </a:xfrm>
        </p:grpSpPr>
        <p:sp>
          <p:nvSpPr>
            <p:cNvPr id="9" name="TextBox 8"/>
            <p:cNvSpPr txBox="1"/>
            <p:nvPr/>
          </p:nvSpPr>
          <p:spPr>
            <a:xfrm>
              <a:off x="2164080" y="162710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40280" y="1478280"/>
              <a:ext cx="5210571" cy="2397085"/>
              <a:chOff x="2240280" y="1478280"/>
              <a:chExt cx="5210571" cy="239708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392680" y="1478280"/>
                <a:ext cx="381000" cy="3657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3185160" y="1520428"/>
                <a:ext cx="426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	01	     11	          10</a:t>
                </a:r>
                <a:endParaRPr lang="mr-IN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583180" y="147828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CD</a:t>
                </a:r>
                <a:endParaRPr lang="mr-I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40280" y="1844040"/>
                <a:ext cx="4953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</a:t>
                </a:r>
              </a:p>
              <a:p>
                <a:endParaRPr lang="en-US" dirty="0"/>
              </a:p>
              <a:p>
                <a:r>
                  <a:rPr lang="en-US" dirty="0" smtClean="0"/>
                  <a:t>01</a:t>
                </a:r>
              </a:p>
              <a:p>
                <a:endParaRPr lang="en-US" dirty="0"/>
              </a:p>
              <a:p>
                <a:r>
                  <a:rPr lang="en-US" dirty="0" smtClean="0"/>
                  <a:t>11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10</a:t>
                </a:r>
                <a:endParaRPr lang="mr-IN" dirty="0"/>
              </a:p>
            </p:txBody>
          </p:sp>
        </p:grp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22128"/>
              </p:ext>
            </p:extLst>
          </p:nvPr>
        </p:nvGraphicFramePr>
        <p:xfrm>
          <a:off x="1584355" y="2124032"/>
          <a:ext cx="4456900" cy="195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58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r>
                        <a:rPr lang="en-US" dirty="0" smtClean="0"/>
                        <a:t>   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mr-IN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 </a:t>
                      </a:r>
                      <a:r>
                        <a:rPr lang="en-US" dirty="0" smtClean="0"/>
                        <a:t> 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mr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 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mr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mr-IN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mr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mr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mr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mr-IN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9154" y="4587240"/>
            <a:ext cx="807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 = A’B’C’D’ + A’BC’D + A’BCD + AB’C’D + ABC’D’ + ABCD+ ABCD’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25763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359" y="280065"/>
            <a:ext cx="9454116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POS form on K-Map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619" y="2126512"/>
            <a:ext cx="9998977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CEEBB10B-7040-42DF-B723-1241705C253B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767" y="3013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POS form on K-Map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25FA436-EB3C-49D9-8E05-8D5A839CE394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67426" y="1313598"/>
            <a:ext cx="5286771" cy="2397085"/>
            <a:chOff x="2164080" y="1478280"/>
            <a:chExt cx="5286771" cy="2397085"/>
          </a:xfrm>
        </p:grpSpPr>
        <p:sp>
          <p:nvSpPr>
            <p:cNvPr id="10" name="TextBox 9"/>
            <p:cNvSpPr txBox="1"/>
            <p:nvPr/>
          </p:nvSpPr>
          <p:spPr>
            <a:xfrm>
              <a:off x="2164080" y="162710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40280" y="1478280"/>
              <a:ext cx="5210571" cy="2397085"/>
              <a:chOff x="2240280" y="1478280"/>
              <a:chExt cx="5210571" cy="239708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2392680" y="1478280"/>
                <a:ext cx="381000" cy="3657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185160" y="1520428"/>
                <a:ext cx="426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	01	     11	          10</a:t>
                </a:r>
                <a:endParaRPr lang="mr-I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583180" y="147828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CD</a:t>
                </a:r>
                <a:endParaRPr lang="mr-IN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40280" y="1844040"/>
                <a:ext cx="4953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</a:t>
                </a:r>
              </a:p>
              <a:p>
                <a:endParaRPr lang="en-US" dirty="0"/>
              </a:p>
              <a:p>
                <a:r>
                  <a:rPr lang="en-US" dirty="0" smtClean="0"/>
                  <a:t>01</a:t>
                </a:r>
              </a:p>
              <a:p>
                <a:endParaRPr lang="en-US" dirty="0"/>
              </a:p>
              <a:p>
                <a:r>
                  <a:rPr lang="en-US" dirty="0" smtClean="0"/>
                  <a:t>11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10</a:t>
                </a:r>
                <a:endParaRPr lang="mr-IN" dirty="0"/>
              </a:p>
            </p:txBody>
          </p:sp>
        </p:grp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879058"/>
              </p:ext>
            </p:extLst>
          </p:nvPr>
        </p:nvGraphicFramePr>
        <p:xfrm>
          <a:off x="3871662" y="1679358"/>
          <a:ext cx="4456900" cy="195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58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r>
                        <a:rPr lang="en-US" dirty="0" smtClean="0"/>
                        <a:t>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lain"/>
                      </a:pPr>
                      <a:r>
                        <a:rPr lang="en-US" sz="1200" dirty="0" smtClean="0"/>
                        <a:t>   </a:t>
                      </a:r>
                      <a:r>
                        <a:rPr lang="en-US" sz="1200" baseline="0" dirty="0" smtClean="0"/>
                        <a:t>     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 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200" dirty="0" smtClean="0"/>
                        <a:t>    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 </a:t>
                      </a:r>
                      <a:r>
                        <a:rPr lang="en-US" dirty="0" smtClean="0"/>
                        <a:t>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 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dirty="0" smtClean="0"/>
                        <a:t>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200" dirty="0" smtClean="0"/>
                        <a:t>  </a:t>
                      </a:r>
                      <a:endParaRPr lang="mr-IN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0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767" y="3013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Representation of canonical POS form on K-Map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9C6F359-E99E-4609-ACA8-B7A4C1EC0098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67426" y="1313598"/>
            <a:ext cx="5286771" cy="2397085"/>
            <a:chOff x="2164080" y="1478280"/>
            <a:chExt cx="5286771" cy="2397085"/>
          </a:xfrm>
        </p:grpSpPr>
        <p:sp>
          <p:nvSpPr>
            <p:cNvPr id="10" name="TextBox 9"/>
            <p:cNvSpPr txBox="1"/>
            <p:nvPr/>
          </p:nvSpPr>
          <p:spPr>
            <a:xfrm>
              <a:off x="2164080" y="162710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40280" y="1478280"/>
              <a:ext cx="5210571" cy="2397085"/>
              <a:chOff x="2240280" y="1478280"/>
              <a:chExt cx="5210571" cy="239708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2392680" y="1478280"/>
                <a:ext cx="381000" cy="3657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185160" y="1520428"/>
                <a:ext cx="426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	01	     11	          10</a:t>
                </a:r>
                <a:endParaRPr lang="mr-I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583180" y="147828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CD</a:t>
                </a:r>
                <a:endParaRPr lang="mr-IN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40280" y="1844040"/>
                <a:ext cx="4953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00</a:t>
                </a:r>
              </a:p>
              <a:p>
                <a:endParaRPr lang="en-US" dirty="0"/>
              </a:p>
              <a:p>
                <a:r>
                  <a:rPr lang="en-US" dirty="0" smtClean="0"/>
                  <a:t>01</a:t>
                </a:r>
              </a:p>
              <a:p>
                <a:endParaRPr lang="en-US" dirty="0"/>
              </a:p>
              <a:p>
                <a:r>
                  <a:rPr lang="en-US" dirty="0" smtClean="0"/>
                  <a:t>11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10</a:t>
                </a:r>
                <a:endParaRPr lang="mr-IN" dirty="0"/>
              </a:p>
            </p:txBody>
          </p:sp>
        </p:grp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879058"/>
              </p:ext>
            </p:extLst>
          </p:nvPr>
        </p:nvGraphicFramePr>
        <p:xfrm>
          <a:off x="3871662" y="1679358"/>
          <a:ext cx="4456900" cy="195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4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58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r>
                        <a:rPr lang="en-US" dirty="0" smtClean="0"/>
                        <a:t>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lain"/>
                      </a:pPr>
                      <a:r>
                        <a:rPr lang="en-US" sz="1200" dirty="0" smtClean="0"/>
                        <a:t>   </a:t>
                      </a:r>
                      <a:r>
                        <a:rPr lang="en-US" sz="1200" baseline="0" dirty="0" smtClean="0"/>
                        <a:t>     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 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200" dirty="0" smtClean="0"/>
                        <a:t>    </a:t>
                      </a:r>
                      <a:endParaRPr lang="mr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 </a:t>
                      </a:r>
                      <a:r>
                        <a:rPr lang="en-US" dirty="0" smtClean="0"/>
                        <a:t>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  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 smtClean="0"/>
                        <a:t>    </a:t>
                      </a:r>
                      <a:endParaRPr lang="mr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r>
                        <a:rPr lang="en-US" dirty="0" smtClean="0"/>
                        <a:t>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10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r>
                        <a:rPr lang="en-US" dirty="0" smtClean="0"/>
                        <a:t>       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mr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  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mr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        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sz="1200" dirty="0" smtClean="0"/>
                        <a:t>  </a:t>
                      </a:r>
                      <a:endParaRPr lang="mr-IN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8313" y="4072918"/>
            <a:ext cx="6557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Y= (A + B + C + D’) (A +  B + C’+D’) (A + B + C’ +D)</a:t>
            </a:r>
            <a:endParaRPr lang="en-US" sz="2400" dirty="0"/>
          </a:p>
          <a:p>
            <a:r>
              <a:rPr lang="en-US" sz="2400" dirty="0" smtClean="0"/>
              <a:t>      (A + B’ + C + D) (A + B’ + C’ + D) (A’ + B’ + C + D’)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(A’ + B + C + D) (</a:t>
            </a:r>
            <a:r>
              <a:rPr lang="en-US" sz="2400" dirty="0"/>
              <a:t>A’ + B + </a:t>
            </a:r>
            <a:r>
              <a:rPr lang="en-US" sz="2400" dirty="0" smtClean="0"/>
              <a:t>C’ </a:t>
            </a:r>
            <a:r>
              <a:rPr lang="en-US" sz="2400" dirty="0"/>
              <a:t>+ </a:t>
            </a:r>
            <a:r>
              <a:rPr lang="en-US" sz="2400" dirty="0" smtClean="0"/>
              <a:t>D’) (</a:t>
            </a:r>
            <a:r>
              <a:rPr lang="en-US" sz="2400" dirty="0"/>
              <a:t>A’ + B + C </a:t>
            </a:r>
            <a:r>
              <a:rPr lang="en-US" sz="2400" dirty="0" smtClean="0"/>
              <a:t>‘+ D)</a:t>
            </a:r>
          </a:p>
          <a:p>
            <a:endParaRPr lang="en-US" sz="2400" dirty="0"/>
          </a:p>
          <a:p>
            <a:r>
              <a:rPr lang="en-US" sz="2400" dirty="0" smtClean="0"/>
              <a:t>Y=</a:t>
            </a:r>
            <a:r>
              <a:rPr lang="el-GR" sz="2400" dirty="0" smtClean="0"/>
              <a:t>π</a:t>
            </a:r>
            <a:r>
              <a:rPr lang="en-US" sz="2400" dirty="0" smtClean="0"/>
              <a:t>M( 1,2,3,4,6,8,10,11,13 )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3978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413" y="286605"/>
            <a:ext cx="9326880" cy="780196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Simplification of Logic function using K-Map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BE35A88-61F2-407F-BA99-DBEF70D58DFE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6138" y="1184223"/>
            <a:ext cx="7217764" cy="230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19" y="3710890"/>
            <a:ext cx="42672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977" y="304800"/>
            <a:ext cx="528320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66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CB18EEC-892E-4F2C-A219-77FE85DCB1C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4472" y="1674421"/>
            <a:ext cx="6705787" cy="4020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0942" y="1123098"/>
            <a:ext cx="39338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875" y="307870"/>
            <a:ext cx="94284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2245" y="1981200"/>
            <a:ext cx="9328149" cy="384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67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0EA6B80-5D3B-4D52-9BFC-06C14A0AA93B}" type="datetime1">
              <a:rPr lang="en-US" smtClean="0"/>
              <a:t>7/3/2020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235200" y="3124200"/>
            <a:ext cx="6705600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553" y="392930"/>
            <a:ext cx="91236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68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202C443-A10F-4BAF-B285-725C0825C420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9035" y="1409076"/>
            <a:ext cx="8454217" cy="95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121941" y="3162922"/>
          <a:ext cx="6077680" cy="1274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420"/>
                <a:gridCol w="1519420"/>
                <a:gridCol w="1519420"/>
                <a:gridCol w="1519420"/>
              </a:tblGrid>
              <a:tr h="6370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6370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1693889" y="2818151"/>
            <a:ext cx="464695" cy="37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9056" y="2923082"/>
            <a:ext cx="40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73770" y="2503357"/>
            <a:ext cx="79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BC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8367" y="2698230"/>
            <a:ext cx="58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00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137285" y="2683239"/>
            <a:ext cx="68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01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636302" y="2653260"/>
            <a:ext cx="719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985417" y="2653260"/>
            <a:ext cx="719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1798820" y="3252866"/>
            <a:ext cx="254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768839" y="3882452"/>
            <a:ext cx="19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5621312" y="3207895"/>
            <a:ext cx="2173574" cy="10643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57207" y="3897443"/>
            <a:ext cx="2098623" cy="41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443397" y="3207895"/>
            <a:ext cx="764498" cy="434715"/>
            <a:chOff x="2443397" y="3207895"/>
            <a:chExt cx="764498" cy="43471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443397" y="3207895"/>
              <a:ext cx="764498" cy="299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07895" y="3252866"/>
              <a:ext cx="0" cy="389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473378" y="3627619"/>
            <a:ext cx="73451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7210269" y="3192904"/>
            <a:ext cx="809469" cy="419726"/>
            <a:chOff x="7210269" y="3192904"/>
            <a:chExt cx="809469" cy="41972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7225260" y="3207895"/>
              <a:ext cx="14990" cy="40473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225258" y="3192904"/>
              <a:ext cx="674557" cy="1499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210269" y="3597638"/>
              <a:ext cx="809469" cy="1499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522689" y="4886794"/>
            <a:ext cx="595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Z = A’C’ + AC + B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59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92930"/>
            <a:ext cx="96316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69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22678CC-941F-488C-A653-EEEB69DE5F78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7046" y="2518349"/>
            <a:ext cx="5332672" cy="216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3639" y="1504560"/>
            <a:ext cx="4806768" cy="8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65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0942"/>
            <a:ext cx="10515600" cy="5646021"/>
          </a:xfrm>
        </p:spPr>
        <p:txBody>
          <a:bodyPr/>
          <a:lstStyle/>
          <a:p>
            <a:r>
              <a:rPr lang="en-US" b="1" u="sng" dirty="0"/>
              <a:t>Assessment</a:t>
            </a:r>
            <a:r>
              <a:rPr lang="en-US" b="1" dirty="0"/>
              <a:t> </a:t>
            </a:r>
            <a:r>
              <a:rPr lang="en-US" b="1" u="sng" dirty="0"/>
              <a:t>Scheme</a:t>
            </a:r>
            <a:r>
              <a:rPr lang="en-US" b="1" dirty="0"/>
              <a:t>:</a:t>
            </a:r>
            <a:endParaRPr lang="en-US" dirty="0"/>
          </a:p>
          <a:p>
            <a:r>
              <a:rPr lang="en-US" b="1" dirty="0"/>
              <a:t>Class Continuous Assessment (CCA) (Max marks 50)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66AD-4308-45D2-9EB2-778AB36E26F5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39"/>
              </p:ext>
            </p:extLst>
          </p:nvPr>
        </p:nvGraphicFramePr>
        <p:xfrm>
          <a:off x="1401096" y="1873046"/>
          <a:ext cx="9114504" cy="1576370"/>
        </p:xfrm>
        <a:graphic>
          <a:graphicData uri="http://schemas.openxmlformats.org/drawingml/2006/table">
            <a:tbl>
              <a:tblPr bandRow="1"/>
              <a:tblGrid>
                <a:gridCol w="1348166"/>
                <a:gridCol w="1208768"/>
                <a:gridCol w="1354991"/>
                <a:gridCol w="1215593"/>
                <a:gridCol w="1225340"/>
                <a:gridCol w="1199020"/>
                <a:gridCol w="1562626"/>
              </a:tblGrid>
              <a:tr h="73529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Assignments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Mid Term Test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Presentations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PBL Activity/Case study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MCQ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Oral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Attendance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4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15%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30%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-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15%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20%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-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20%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64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10 Marks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15 Marks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--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10 Marks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10 Marks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 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5 Marks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257359" y="3885888"/>
            <a:ext cx="8688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Laboratory Continuous Assessment (LCA) (Max marks 50)</a:t>
            </a:r>
            <a:endParaRPr lang="en-US" sz="28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701346"/>
              </p:ext>
            </p:extLst>
          </p:nvPr>
        </p:nvGraphicFramePr>
        <p:xfrm>
          <a:off x="1622323" y="4881717"/>
          <a:ext cx="7388942" cy="913263"/>
        </p:xfrm>
        <a:graphic>
          <a:graphicData uri="http://schemas.openxmlformats.org/drawingml/2006/table">
            <a:tbl>
              <a:tblPr bandRow="1"/>
              <a:tblGrid>
                <a:gridCol w="3386598"/>
                <a:gridCol w="4002344"/>
              </a:tblGrid>
              <a:tr h="622496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Assessment through Rubric (60%)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 End term Practical/oral exam (40%)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30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Calibri"/>
                        </a:rPr>
                        <a:t>20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4491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92930"/>
            <a:ext cx="96316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70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87A6BDA-3E5F-4091-B842-AF6085B1F87E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007" y="2398428"/>
            <a:ext cx="5332672" cy="216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3639" y="1504560"/>
            <a:ext cx="4806768" cy="8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97050" y="4572000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Y = A’C’ + AC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65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286605"/>
            <a:ext cx="94284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ones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237311"/>
              </p:ext>
            </p:extLst>
          </p:nvPr>
        </p:nvGraphicFramePr>
        <p:xfrm>
          <a:off x="3503712" y="2771636"/>
          <a:ext cx="4814324" cy="1540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5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0       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12       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 </a:t>
                      </a: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900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5       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9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      </a:t>
                      </a:r>
                      <a:endParaRPr lang="en-IN" sz="11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1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15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119670" y="22675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AB</a:t>
            </a:r>
            <a:endParaRPr lang="en-IN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639616" y="2339588"/>
            <a:ext cx="5926600" cy="2025516"/>
            <a:chOff x="2639616" y="2339588"/>
            <a:chExt cx="5926600" cy="2025516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927648" y="2339588"/>
              <a:ext cx="576064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80923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22871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31090" y="2411596"/>
              <a:ext cx="40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62216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03024" y="27716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3024" y="3203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8760" y="3626440"/>
              <a:ext cx="402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2380" y="3995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39616" y="2474312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CD</a:t>
              </a:r>
              <a:endParaRPr lang="en-IN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83765" y="3573016"/>
              <a:ext cx="4032448" cy="2703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Left Bracket 28"/>
            <p:cNvSpPr/>
            <p:nvPr/>
          </p:nvSpPr>
          <p:spPr>
            <a:xfrm>
              <a:off x="7462216" y="2790978"/>
              <a:ext cx="1104000" cy="673200"/>
            </a:xfrm>
            <a:prstGeom prst="leftBracket">
              <a:avLst/>
            </a:prstGeom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ight Bracket 30"/>
            <p:cNvSpPr/>
            <p:nvPr/>
          </p:nvSpPr>
          <p:spPr>
            <a:xfrm>
              <a:off x="2925123" y="2822847"/>
              <a:ext cx="1442685" cy="661942"/>
            </a:xfrm>
            <a:prstGeom prst="rightBracket">
              <a:avLst/>
            </a:prstGeom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F414B0E-C936-4429-8685-3A10F4F63A41}" type="datetime1">
              <a:rPr lang="en-US" smtClean="0"/>
              <a:t>7/3/2020</a:t>
            </a:fld>
            <a:endParaRPr lang="en-IN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9609" y="456726"/>
            <a:ext cx="94284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ones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0850"/>
          <a:stretch/>
        </p:blipFill>
        <p:spPr bwMode="auto">
          <a:xfrm>
            <a:off x="812799" y="3512033"/>
            <a:ext cx="9088120" cy="157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FAFA06F2-A3B4-4E41-A01A-BBC509BA776E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9600" y="5456589"/>
            <a:ext cx="732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Y = B’C’   +   CD</a:t>
            </a:r>
            <a:endParaRPr lang="mr-IN" sz="3200" dirty="0"/>
          </a:p>
        </p:txBody>
      </p:sp>
      <p:graphicFrame>
        <p:nvGraphicFramePr>
          <p:cNvPr id="3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0011099"/>
              </p:ext>
            </p:extLst>
          </p:nvPr>
        </p:nvGraphicFramePr>
        <p:xfrm>
          <a:off x="3045783" y="1781036"/>
          <a:ext cx="4814324" cy="1540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5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0       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12       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 </a:t>
                      </a: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900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5       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IN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9 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      </a:t>
                      </a:r>
                      <a:endParaRPr lang="en-IN" sz="11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1</a:t>
                      </a:r>
                      <a:endParaRPr lang="en-IN" sz="11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15   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IN" sz="11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IN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2192587" y="1361719"/>
            <a:ext cx="5926600" cy="2025516"/>
            <a:chOff x="2639616" y="2339588"/>
            <a:chExt cx="5926600" cy="2025516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27648" y="2339588"/>
              <a:ext cx="576064" cy="432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0923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22871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31090" y="2411596"/>
              <a:ext cx="40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62216" y="241159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03024" y="27716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03024" y="3203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98760" y="3626440"/>
              <a:ext cx="402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92380" y="3995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IN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39616" y="2474312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CD</a:t>
              </a:r>
              <a:endParaRPr lang="en-IN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83765" y="3573016"/>
              <a:ext cx="4032448" cy="2703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Left Bracket 50"/>
            <p:cNvSpPr/>
            <p:nvPr/>
          </p:nvSpPr>
          <p:spPr>
            <a:xfrm>
              <a:off x="7462216" y="2790978"/>
              <a:ext cx="1104000" cy="673200"/>
            </a:xfrm>
            <a:prstGeom prst="leftBracket">
              <a:avLst/>
            </a:prstGeom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ight Bracket 51"/>
            <p:cNvSpPr/>
            <p:nvPr/>
          </p:nvSpPr>
          <p:spPr>
            <a:xfrm>
              <a:off x="2925123" y="2822847"/>
              <a:ext cx="1442685" cy="661942"/>
            </a:xfrm>
            <a:prstGeom prst="rightBracket">
              <a:avLst/>
            </a:prstGeom>
            <a:ln>
              <a:solidFill>
                <a:srgbClr val="00B05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781195" y="117161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AB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5521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ones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7987" y="2039176"/>
            <a:ext cx="8839200" cy="411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6FFF5A2-5EF3-41C3-AC06-E1BFE1341687}" type="datetime1">
              <a:rPr lang="en-US" smtClean="0"/>
              <a:t>7/3/2020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28800" y="3200400"/>
            <a:ext cx="73152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ones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7987" y="2039176"/>
            <a:ext cx="8839200" cy="411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26EE4DA-0F20-44A3-AF70-076EED5EDBA4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ones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86123"/>
          <a:stretch/>
        </p:blipFill>
        <p:spPr bwMode="auto">
          <a:xfrm>
            <a:off x="1117600" y="1600201"/>
            <a:ext cx="9652000" cy="51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3574803-75A4-40CD-A49B-54F78473C465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Four Adjacent ones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86123"/>
          <a:stretch/>
        </p:blipFill>
        <p:spPr bwMode="auto">
          <a:xfrm>
            <a:off x="1117600" y="1600201"/>
            <a:ext cx="9652000" cy="51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76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A7BAF41-41B8-4280-992A-6AF9D62C0B17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9600" y="2346960"/>
            <a:ext cx="8666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 A’B’CD + A’BCD + ABCD + AB’CD</a:t>
            </a:r>
          </a:p>
          <a:p>
            <a:r>
              <a:rPr lang="en-US" sz="2800" dirty="0" smtClean="0"/>
              <a:t>= CD(A’B’ + A’B + AB + AB’)</a:t>
            </a:r>
          </a:p>
          <a:p>
            <a:r>
              <a:rPr lang="en-US" sz="2800" dirty="0" smtClean="0"/>
              <a:t>= CD [ A’ ( B’ + B) + A (B+B’)]</a:t>
            </a:r>
          </a:p>
          <a:p>
            <a:r>
              <a:rPr lang="en-US" sz="2800" dirty="0" smtClean="0"/>
              <a:t>=CD(A’ + A)---------------------------------(A+A’)=1</a:t>
            </a:r>
          </a:p>
          <a:p>
            <a:r>
              <a:rPr lang="en-US" sz="2800" dirty="0" smtClean="0"/>
              <a:t>=CD</a:t>
            </a:r>
            <a:endParaRPr lang="mr-IN" sz="2800" dirty="0"/>
          </a:p>
        </p:txBody>
      </p:sp>
    </p:spTree>
    <p:extLst>
      <p:ext uri="{BB962C8B-B14F-4D97-AF65-F5344CB8AC3E}">
        <p14:creationId xmlns:p14="http://schemas.microsoft.com/office/powerpoint/2010/main" val="2612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286605"/>
            <a:ext cx="94284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Prime </a:t>
            </a:r>
            <a:r>
              <a:rPr lang="en-US" sz="32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Implicant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1523999"/>
            <a:ext cx="10743608" cy="421758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process of simplification involves grouping of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&amp; identifying Prime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Implicants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(PI) &amp; Essential Prime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Implicants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(EPI)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Prime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implicant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 a group of ones (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that cannot be combined with any other ones (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or groups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EPI is PI, in which one or more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minterms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are unique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i.e. it contain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atleast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one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minterm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which is not contained in any other PI</a:t>
            </a:r>
            <a:endParaRPr lang="en-IN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D2D9228-CF14-49E2-8906-4C5316291EE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767" y="286605"/>
            <a:ext cx="90220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Prime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Implicant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graphicFrame>
        <p:nvGraphicFramePr>
          <p:cNvPr id="2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920513"/>
              </p:ext>
            </p:extLst>
          </p:nvPr>
        </p:nvGraphicFramePr>
        <p:xfrm>
          <a:off x="6274230" y="4509120"/>
          <a:ext cx="4814324" cy="1540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5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35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519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19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021838"/>
              </p:ext>
            </p:extLst>
          </p:nvPr>
        </p:nvGraphicFramePr>
        <p:xfrm>
          <a:off x="1665717" y="2464296"/>
          <a:ext cx="4622304" cy="89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5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55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55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63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3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/>
          <p:nvPr/>
        </p:nvCxnSpPr>
        <p:spPr>
          <a:xfrm>
            <a:off x="1145465" y="2060848"/>
            <a:ext cx="576065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37486" y="19168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AB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7432" y="21955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98739" y="2060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0687" y="2060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2896" y="2060848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8011" y="20608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1475" y="24836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1475" y="29156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1798" y="2915652"/>
            <a:ext cx="5369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487488" y="4869160"/>
            <a:ext cx="30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Prime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Implicant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698165" y="4077072"/>
            <a:ext cx="576064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51440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93388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01608" y="4149080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32734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3542" y="45091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3541" y="49411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01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69278" y="5363924"/>
            <a:ext cx="4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2897" y="5733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0187" y="4005064"/>
            <a:ext cx="45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</a:t>
            </a:r>
            <a:endParaRPr lang="en-IN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410134" y="421179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</a:t>
            </a:r>
            <a:endParaRPr lang="en-IN" b="1" dirty="0"/>
          </a:p>
        </p:txBody>
      </p:sp>
      <p:sp>
        <p:nvSpPr>
          <p:cNvPr id="40" name="Rectangle 39"/>
          <p:cNvSpPr/>
          <p:nvPr/>
        </p:nvSpPr>
        <p:spPr>
          <a:xfrm>
            <a:off x="10232734" y="4581128"/>
            <a:ext cx="553997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9001607" y="4571836"/>
            <a:ext cx="1785124" cy="29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9015399" y="5301208"/>
            <a:ext cx="1785124" cy="29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6672065" y="4941168"/>
            <a:ext cx="408684" cy="270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Elbow Connector 46"/>
          <p:cNvCxnSpPr/>
          <p:nvPr/>
        </p:nvCxnSpPr>
        <p:spPr>
          <a:xfrm rot="5400000" flipH="1" flipV="1">
            <a:off x="3133904" y="3381675"/>
            <a:ext cx="1584177" cy="1390797"/>
          </a:xfrm>
          <a:prstGeom prst="bentConnector3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900560" y="5091601"/>
            <a:ext cx="2675493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78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16F31B9C-8934-4058-B915-F52E6394F1E1}" type="datetime1">
              <a:rPr lang="en-US" smtClean="0"/>
              <a:t>7/3/2020</a:t>
            </a:fld>
            <a:endParaRPr lang="en-IN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094" y="258800"/>
            <a:ext cx="9050078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K-Map of 4 - variable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169" y="1628592"/>
            <a:ext cx="8737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79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AD7879D8-7541-4821-B558-53BCC6CB44DE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01800" y="323850"/>
            <a:ext cx="7498416" cy="9144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Syllabus: Module 1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192" y="1306885"/>
            <a:ext cx="11331947" cy="215932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400" b="1" dirty="0" smtClean="0">
                <a:solidFill>
                  <a:schemeClr val="tx1"/>
                </a:solidFill>
              </a:rPr>
              <a:t>    </a:t>
            </a:r>
            <a:r>
              <a:rPr lang="en-IN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Combinational </a:t>
            </a:r>
            <a:r>
              <a:rPr lang="en-IN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Logic Design: </a:t>
            </a:r>
            <a:r>
              <a:rPr lang="en-IN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Characteristics of Digital ICs: Speed, power dissipation, figure of merit, fan-in, fan-out, Current and voltage parameters, Noise immunity, operating temperature range. Minimization of SOP and POS equations using K-Maps up to 4 variables. Multiplexers, MUX (IC 74153), MUX tree, De-multiplexers, Decoder (IC74138). Implementation of Half- Adder, Full Adder using MUX and Decoder.</a:t>
            </a:r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2082B33-E319-4A26-B41D-C56180337B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C92911B-C88E-4C40-9678-D0A9192B339E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0483" y="3211885"/>
            <a:ext cx="11100391" cy="29762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Course Objectives: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1) 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 gain knowledge of characteristics of Logic Families.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2) 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 design Combinational Circuits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Course Outcomes: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1) </a:t>
            </a: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Design combinational circuits using gates and MSI ICs.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568" y="350401"/>
            <a:ext cx="92252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SOP Form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4604"/>
          <a:stretch/>
        </p:blipFill>
        <p:spPr bwMode="auto">
          <a:xfrm>
            <a:off x="843280" y="1752147"/>
            <a:ext cx="10566400" cy="108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80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E10B143-335C-439B-BDC0-6D719DF41921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088" y="297712"/>
            <a:ext cx="5146159" cy="86895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SOP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98" y="2114107"/>
            <a:ext cx="5635255" cy="186247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Determine the minimized expression in SOP form for the given truth table -</a:t>
            </a:r>
            <a:endParaRPr lang="en-IN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7BB4CA8B-028A-40D5-B85F-73ED1DAB030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431351"/>
              </p:ext>
            </p:extLst>
          </p:nvPr>
        </p:nvGraphicFramePr>
        <p:xfrm>
          <a:off x="7018793" y="321103"/>
          <a:ext cx="496055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7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14" y="414195"/>
            <a:ext cx="92252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SOP Form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9014" y="1679944"/>
            <a:ext cx="813295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06F8D558-7227-43EA-97FE-F825E5E1BFD4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 Form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66696"/>
          <a:stretch/>
        </p:blipFill>
        <p:spPr bwMode="auto">
          <a:xfrm>
            <a:off x="1097281" y="1758970"/>
            <a:ext cx="9645988" cy="147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11718CD-B401-4EE3-B62D-046BC7182C13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86605"/>
            <a:ext cx="9956800" cy="7801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POS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809" y="2509284"/>
            <a:ext cx="5103628" cy="1233377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Minimize given truth table using Maxterm</a:t>
            </a:r>
            <a:endParaRPr lang="en-IN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5DEA0316-AA22-4541-B6BD-A26B4454F48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271947"/>
              </p:ext>
            </p:extLst>
          </p:nvPr>
        </p:nvGraphicFramePr>
        <p:xfrm>
          <a:off x="6925335" y="352646"/>
          <a:ext cx="496055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1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211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124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3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Minimization of POS Form (Contd..)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295400"/>
            <a:ext cx="1127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EAF69F12-27A1-4F44-BF3D-BFFC09479F98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8660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Don’t Care Condition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56" y="1447800"/>
            <a:ext cx="10292316" cy="4419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K-Maps are simplified using either 1’s or 0’s, therefore we make the entries in the map for either 0 or 1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cell which do not contain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are assumed to contain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&amp; vice versa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not always true, since there are cases in which certain combinations of I/P variables do not matter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D83BC0B1-EB71-46A9-8F78-B0F809664FD9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56125"/>
            <a:ext cx="9530080" cy="7801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Don’t Care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Condition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1088"/>
            <a:ext cx="10730024" cy="46458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such  a situation the designer has a flexibility &amp; it is left to him whether to assume 0 or 1 as O/P for each of these combinations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condition is known as </a:t>
            </a:r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Don’t Care Condition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can be represented on K-Map as a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mark in the corresponding cell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X mark in a cell may be assumed to be a 1 or 0 depending upon which one leads to a simpler expression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A44BEA0-283A-411F-AEA1-2B5A37AEE14C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Don’t Care Condition (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mr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9"/>
          <a:stretch/>
        </p:blipFill>
        <p:spPr>
          <a:xfrm>
            <a:off x="1631632" y="1945799"/>
            <a:ext cx="8644592" cy="16356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8615-773B-4E9F-A01C-53E93730487C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480" y="3836512"/>
            <a:ext cx="309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Considering don’t care conditions.</a:t>
            </a:r>
          </a:p>
          <a:p>
            <a:r>
              <a:rPr lang="en-US" dirty="0" smtClean="0"/>
              <a:t>Y= AB’C</a:t>
            </a:r>
            <a:endParaRPr lang="mr-IN" dirty="0"/>
          </a:p>
        </p:txBody>
      </p:sp>
      <p:sp>
        <p:nvSpPr>
          <p:cNvPr id="9" name="TextBox 8"/>
          <p:cNvSpPr txBox="1"/>
          <p:nvPr/>
        </p:nvSpPr>
        <p:spPr>
          <a:xfrm>
            <a:off x="4663440" y="3962400"/>
            <a:ext cx="231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Assuming don’t care as 1.</a:t>
            </a:r>
          </a:p>
          <a:p>
            <a:r>
              <a:rPr lang="en-US" dirty="0" smtClean="0"/>
              <a:t>Y=AC</a:t>
            </a:r>
            <a:endParaRPr lang="mr-IN" dirty="0"/>
          </a:p>
        </p:txBody>
      </p:sp>
      <p:sp>
        <p:nvSpPr>
          <p:cNvPr id="10" name="TextBox 9"/>
          <p:cNvSpPr txBox="1"/>
          <p:nvPr/>
        </p:nvSpPr>
        <p:spPr>
          <a:xfrm>
            <a:off x="7239000" y="4084320"/>
            <a:ext cx="364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form: Assuming don’t care as 0.</a:t>
            </a:r>
          </a:p>
          <a:p>
            <a:r>
              <a:rPr lang="en-US" dirty="0" smtClean="0"/>
              <a:t>Y = A .C’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24012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363" y="329136"/>
            <a:ext cx="9225280" cy="780196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85930"/>
          <a:stretch/>
        </p:blipFill>
        <p:spPr bwMode="auto">
          <a:xfrm>
            <a:off x="1016000" y="1447801"/>
            <a:ext cx="10058400" cy="5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89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B2B3EED-2A21-437D-9679-B1DCA365E796}" type="datetime1">
              <a:rPr lang="en-US" smtClean="0"/>
              <a:t>7/3/2020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995" y="1343321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	</a:t>
            </a:r>
            <a:endParaRPr lang="en-IN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92" y="2006102"/>
            <a:ext cx="11315405" cy="3211032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IN" sz="12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126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Combinational Logic Design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5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6DDA22EA-4F80-4137-ADD5-906C22BA19B3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3E5EE9B7-78FB-41C8-B7A3-7B1A40434D8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286605"/>
            <a:ext cx="9225280" cy="78019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212" t="29944" r="-1212" b="22435"/>
          <a:stretch/>
        </p:blipFill>
        <p:spPr bwMode="auto">
          <a:xfrm>
            <a:off x="1513840" y="3291840"/>
            <a:ext cx="1005840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90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A96F037-6CA0-48D2-96D2-0257FFEE0E04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85930"/>
          <a:stretch/>
        </p:blipFill>
        <p:spPr bwMode="auto">
          <a:xfrm>
            <a:off x="1016000" y="1447801"/>
            <a:ext cx="10058400" cy="5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649980" y="2719843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</a:t>
            </a:r>
            <a:endParaRPr lang="mr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00400" y="2788683"/>
            <a:ext cx="5392502" cy="545319"/>
            <a:chOff x="3200400" y="2788683"/>
            <a:chExt cx="5392502" cy="54531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489960" y="2910840"/>
              <a:ext cx="74676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00400" y="2964670"/>
              <a:ext cx="56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</a:t>
              </a:r>
              <a:endParaRPr lang="mr-IN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36720" y="2788683"/>
              <a:ext cx="4356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</a:t>
              </a:r>
              <a:r>
                <a:rPr lang="en-US" b="1" dirty="0" smtClean="0"/>
                <a:t>00                    01                   11                10</a:t>
              </a:r>
              <a:endParaRPr lang="mr-IN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66951" y="5072687"/>
            <a:ext cx="134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A’D + CD</a:t>
            </a:r>
            <a:endParaRPr lang="mr-IN" sz="2400" b="1" dirty="0"/>
          </a:p>
        </p:txBody>
      </p:sp>
    </p:spTree>
    <p:extLst>
      <p:ext uri="{BB962C8B-B14F-4D97-AF65-F5344CB8AC3E}">
        <p14:creationId xmlns:p14="http://schemas.microsoft.com/office/powerpoint/2010/main" val="561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260648"/>
            <a:ext cx="10010303" cy="95855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787" y="1712392"/>
            <a:ext cx="107696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91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3747D0B8-5CDD-42AD-95E2-FCB63B208B37}" type="datetime1">
              <a:rPr lang="en-US" smtClean="0"/>
              <a:t>7/3/2020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73312" y="2527091"/>
            <a:ext cx="7721600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199" y="260648"/>
            <a:ext cx="9807103" cy="95855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 (Contd..)</a:t>
            </a:r>
            <a:endParaRPr lang="en-I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238A27C9-8181-4F0D-8434-16FA13768F1F}" type="slidenum">
              <a:rPr lang="en-IN" smtClean="0"/>
              <a:pPr/>
              <a:t>92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0920342-EECB-4F07-92DD-EFAF17B67512}" type="datetime1">
              <a:rPr lang="en-US" smtClean="0"/>
              <a:t>7/3/2020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9055" y="1064303"/>
            <a:ext cx="5795181" cy="301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032354" y="4152275"/>
            <a:ext cx="340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 = (A + B’) (A’ + C + 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222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140" y="230215"/>
            <a:ext cx="8550639" cy="59424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BCD to Excess-3 Code conversion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069816"/>
              </p:ext>
            </p:extLst>
          </p:nvPr>
        </p:nvGraphicFramePr>
        <p:xfrm>
          <a:off x="3024328" y="955297"/>
          <a:ext cx="6674310" cy="5548759"/>
        </p:xfrm>
        <a:graphic>
          <a:graphicData uri="http://schemas.openxmlformats.org/drawingml/2006/table">
            <a:tbl>
              <a:tblPr/>
              <a:tblGrid>
                <a:gridCol w="8130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62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5083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94200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B.C.D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Excess-3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73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942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  <a:endParaRPr lang="en-US" sz="1200" b="1" dirty="0">
                        <a:solidFill>
                          <a:srgbClr val="00206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D93A-7EE5-4927-ADC3-1ED92ED844C3}" type="datetime1">
              <a:rPr lang="en-US" smtClean="0"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9DC5-445A-4D35-8B38-AC6491D431AE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2773181" y="2473537"/>
            <a:ext cx="19936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X3 =B3+B2 (B0+B1)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6355830" y="2347635"/>
            <a:ext cx="221829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_   _     _           _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X2=B2B1B0 +B2B0 +B2B1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Content Placeholder 6"/>
          <p:cNvGraphicFramePr>
            <a:graphicFrameLocks/>
          </p:cNvGraphicFramePr>
          <p:nvPr/>
        </p:nvGraphicFramePr>
        <p:xfrm>
          <a:off x="2208300" y="464694"/>
          <a:ext cx="2468880" cy="1637928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4464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     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B1B0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B3B2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00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3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23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3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23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Line 1"/>
          <p:cNvSpPr>
            <a:spLocks noChangeShapeType="1"/>
          </p:cNvSpPr>
          <p:nvPr/>
        </p:nvSpPr>
        <p:spPr bwMode="auto">
          <a:xfrm>
            <a:off x="2413417" y="553062"/>
            <a:ext cx="457200" cy="4528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715999" y="599606"/>
          <a:ext cx="2468880" cy="172387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746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     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B1B0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B3B2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00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73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73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73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3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Line 3"/>
          <p:cNvSpPr>
            <a:spLocks noChangeShapeType="1"/>
          </p:cNvSpPr>
          <p:nvPr/>
        </p:nvSpPr>
        <p:spPr bwMode="auto">
          <a:xfrm>
            <a:off x="5801193" y="779489"/>
            <a:ext cx="591410" cy="4106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598045" y="2908093"/>
          <a:ext cx="2468880" cy="1627932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96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    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B1B0 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B3B2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00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613" name="Line 5"/>
          <p:cNvSpPr>
            <a:spLocks noChangeShapeType="1"/>
          </p:cNvSpPr>
          <p:nvPr/>
        </p:nvSpPr>
        <p:spPr bwMode="auto">
          <a:xfrm>
            <a:off x="2765789" y="3148118"/>
            <a:ext cx="4572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966086" y="2998033"/>
          <a:ext cx="2758439" cy="1753597"/>
        </p:xfrm>
        <a:graphic>
          <a:graphicData uri="http://schemas.openxmlformats.org/drawingml/2006/table">
            <a:tbl>
              <a:tblPr/>
              <a:tblGrid>
                <a:gridCol w="715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08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08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08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108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1812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      B1B0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B3B2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00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38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 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38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38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8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48627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614" name="Line 6"/>
          <p:cNvSpPr>
            <a:spLocks noChangeShapeType="1"/>
          </p:cNvSpPr>
          <p:nvPr/>
        </p:nvSpPr>
        <p:spPr bwMode="auto">
          <a:xfrm>
            <a:off x="6243508" y="3276497"/>
            <a:ext cx="45720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2413417" y="4716920"/>
            <a:ext cx="476687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_    _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X1= B0B1 +B0B1	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8627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7" name="Rectangle 9"/>
          <p:cNvSpPr>
            <a:spLocks noChangeArrowheads="1"/>
          </p:cNvSpPr>
          <p:nvPr/>
        </p:nvSpPr>
        <p:spPr bwMode="auto">
          <a:xfrm>
            <a:off x="6505732" y="4880973"/>
            <a:ext cx="24583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_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X0= B0 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69599" cy="1313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524000" cy="114300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689611" y="170625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Multiplexer  </a:t>
            </a:r>
            <a:r>
              <a:rPr kumimoji="0" lang="en-US" sz="6000" b="1" i="0" u="none" strike="noStrike" kern="1200" cap="none" spc="-5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and  </a:t>
            </a:r>
            <a:r>
              <a:rPr kumimoji="0" lang="en-US" sz="6000" b="1" i="0" u="none" strike="noStrike" kern="1200" cap="none" spc="134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Demultiplexer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70E93-06C7-4D33-B9FF-2C810668D32E}" type="datetime1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F4ECA-2C00-4129-AA22-2996D096FEE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118" y="440316"/>
            <a:ext cx="576302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</a:t>
            </a:r>
            <a:r>
              <a:rPr sz="3200" b="1" spc="-1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iplexer</a:t>
            </a:r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>
          <a:xfrm>
            <a:off x="1578935" y="6144024"/>
            <a:ext cx="4130040" cy="342900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96</a:t>
            </a:fld>
            <a:endParaRPr lang="en-US"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320801" y="1295401"/>
            <a:ext cx="7546752" cy="9278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Data Selector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Many to 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circuit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IC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0735" y="2323215"/>
            <a:ext cx="8636000" cy="358891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0565" y="6041364"/>
            <a:ext cx="912176" cy="365125"/>
          </a:xfrm>
        </p:spPr>
        <p:txBody>
          <a:bodyPr/>
          <a:lstStyle/>
          <a:p>
            <a:fld id="{C62ADA01-0FE0-4EC5-8518-D0E2ADAB0244}" type="datetime1">
              <a:rPr lang="en-US" smtClean="0"/>
              <a:t>7/3/2020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16235" y="6464987"/>
            <a:ext cx="12827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pPr marL="25400">
                <a:lnSpc>
                  <a:spcPts val="1240"/>
                </a:lnSpc>
              </a:pPr>
              <a:t>97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670" y="503260"/>
            <a:ext cx="620295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Multiplexer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053265" y="2234609"/>
            <a:ext cx="8217786" cy="3218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3354"/>
              </a:lnSpc>
              <a:spcBef>
                <a:spcPts val="95"/>
              </a:spcBef>
              <a:tabLst>
                <a:tab pos="354965" algn="l"/>
                <a:tab pos="355600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Types</a:t>
            </a:r>
            <a:endParaRPr sz="2400" dirty="0">
              <a:latin typeface="Times New Roman"/>
              <a:cs typeface="Times New Roman"/>
            </a:endParaRPr>
          </a:p>
          <a:p>
            <a:pPr marL="773430" lvl="1" indent="-303530">
              <a:lnSpc>
                <a:spcPts val="3595"/>
              </a:lnSpc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2400" dirty="0">
                <a:latin typeface="Times New Roman"/>
                <a:cs typeface="Times New Roman"/>
              </a:rPr>
              <a:t>2:1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MUX</a:t>
            </a:r>
            <a:endParaRPr lang="en-IN" sz="2400" dirty="0" smtClean="0">
              <a:latin typeface="Times New Roman"/>
              <a:cs typeface="Times New Roman"/>
            </a:endParaRPr>
          </a:p>
          <a:p>
            <a:pPr marL="773430" lvl="1" indent="-303530">
              <a:lnSpc>
                <a:spcPts val="3595"/>
              </a:lnSpc>
              <a:buSzPct val="96666"/>
              <a:buFont typeface="Wingdings"/>
              <a:buChar char=""/>
              <a:tabLst>
                <a:tab pos="774065" algn="l"/>
              </a:tabLst>
            </a:pPr>
            <a:endParaRPr sz="2400" dirty="0">
              <a:latin typeface="Times New Roman"/>
              <a:cs typeface="Times New Roman"/>
            </a:endParaRPr>
          </a:p>
          <a:p>
            <a:pPr marL="773430" lvl="1" indent="-303530"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2400" dirty="0">
                <a:latin typeface="Times New Roman"/>
                <a:cs typeface="Times New Roman"/>
              </a:rPr>
              <a:t>4:1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MUX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773430" lvl="1" indent="-303530">
              <a:buSzPct val="96666"/>
              <a:buFont typeface="Wingdings"/>
              <a:buChar char=""/>
              <a:tabLst>
                <a:tab pos="774065" algn="l"/>
              </a:tabLst>
            </a:pPr>
            <a:endParaRPr sz="2400" dirty="0">
              <a:latin typeface="Times New Roman"/>
              <a:cs typeface="Times New Roman"/>
            </a:endParaRPr>
          </a:p>
          <a:p>
            <a:pPr marL="773430" lvl="1" indent="-303530"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2400" dirty="0">
                <a:latin typeface="Times New Roman"/>
                <a:cs typeface="Times New Roman"/>
              </a:rPr>
              <a:t>8:1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MUX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773430" lvl="1" indent="-303530">
              <a:buSzPct val="96666"/>
              <a:buFont typeface="Wingdings"/>
              <a:buChar char=""/>
              <a:tabLst>
                <a:tab pos="774065" algn="l"/>
              </a:tabLst>
            </a:pPr>
            <a:endParaRPr sz="2400" dirty="0">
              <a:latin typeface="Times New Roman"/>
              <a:cs typeface="Times New Roman"/>
            </a:endParaRPr>
          </a:p>
          <a:p>
            <a:pPr marL="773430" lvl="1" indent="-303530">
              <a:buSzPct val="96666"/>
              <a:buFont typeface="Wingdings"/>
              <a:buChar char=""/>
              <a:tabLst>
                <a:tab pos="774065" algn="l"/>
              </a:tabLst>
            </a:pPr>
            <a:r>
              <a:rPr sz="2400" dirty="0">
                <a:latin typeface="Times New Roman"/>
                <a:cs typeface="Times New Roman"/>
              </a:rPr>
              <a:t>16:1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MUX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1758" y="2734340"/>
            <a:ext cx="4673600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(74157 </a:t>
            </a:r>
            <a:r>
              <a:rPr sz="2400" dirty="0">
                <a:latin typeface="Times New Roman"/>
                <a:cs typeface="Times New Roman"/>
              </a:rPr>
              <a:t>/ 74158 – </a:t>
            </a:r>
            <a:r>
              <a:rPr sz="2400" spc="-5" dirty="0">
                <a:latin typeface="Times New Roman"/>
                <a:cs typeface="Times New Roman"/>
              </a:rPr>
              <a:t>Inverted I/P</a:t>
            </a:r>
            <a:r>
              <a:rPr sz="2400" spc="-5" dirty="0" smtClean="0">
                <a:latin typeface="Times New Roman"/>
                <a:cs typeface="Times New Roman"/>
              </a:rPr>
              <a:t>)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13335">
              <a:spcBef>
                <a:spcPts val="10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(74153 / 74352 – </a:t>
            </a:r>
            <a:r>
              <a:rPr sz="2400" spc="-5" dirty="0">
                <a:latin typeface="Times New Roman"/>
                <a:cs typeface="Times New Roman"/>
              </a:rPr>
              <a:t>Inverted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I/P</a:t>
            </a:r>
            <a:r>
              <a:rPr sz="2400" spc="-5" dirty="0" smtClean="0">
                <a:latin typeface="Times New Roman"/>
                <a:cs typeface="Times New Roman"/>
              </a:rPr>
              <a:t>)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5080"/>
            <a:r>
              <a:rPr sz="2400" dirty="0">
                <a:latin typeface="Times New Roman"/>
                <a:cs typeface="Times New Roman"/>
              </a:rPr>
              <a:t>(74151 / 74152 – </a:t>
            </a:r>
            <a:r>
              <a:rPr sz="2400" spc="-5" dirty="0">
                <a:latin typeface="Times New Roman"/>
                <a:cs typeface="Times New Roman"/>
              </a:rPr>
              <a:t>Inverted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I/P</a:t>
            </a:r>
            <a:r>
              <a:rPr sz="2400" spc="-5" dirty="0" smtClean="0">
                <a:latin typeface="Times New Roman"/>
                <a:cs typeface="Times New Roman"/>
              </a:rPr>
              <a:t>)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12700" marR="5080"/>
            <a:r>
              <a:rPr sz="2400" spc="-5" dirty="0" smtClean="0">
                <a:latin typeface="Times New Roman"/>
                <a:cs typeface="Times New Roman"/>
              </a:rPr>
              <a:t>  </a:t>
            </a:r>
            <a:endParaRPr lang="en-IN" sz="2400" spc="-5" dirty="0" smtClean="0">
              <a:latin typeface="Times New Roman"/>
              <a:cs typeface="Times New Roman"/>
            </a:endParaRPr>
          </a:p>
          <a:p>
            <a:pPr marL="12700" marR="5080"/>
            <a:r>
              <a:rPr sz="2400" dirty="0" smtClean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74150 – </a:t>
            </a:r>
            <a:r>
              <a:rPr sz="2400" spc="-5" dirty="0">
                <a:latin typeface="Times New Roman"/>
                <a:cs typeface="Times New Roman"/>
              </a:rPr>
              <a:t>Inverted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I/P)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B3D83ADB-221B-485E-A0ED-2EDDBDDFCA5B}" type="datetime1">
              <a:rPr lang="en-US" smtClean="0"/>
              <a:t>7/3/2020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16235" y="6464987"/>
            <a:ext cx="12827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pPr marL="25400">
                <a:lnSpc>
                  <a:spcPts val="1240"/>
                </a:lnSpc>
              </a:pPr>
              <a:t>98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647" y="418201"/>
            <a:ext cx="6202955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</a:t>
            </a:r>
            <a:r>
              <a:rPr sz="3200" b="1" spc="-1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iplexer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1427125" y="1910315"/>
            <a:ext cx="8928986" cy="28543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2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Advantages of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Mux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2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Reduces the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wires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2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Reduces circuit complexity &amp;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</a:t>
            </a:r>
          </a:p>
          <a:p>
            <a:pPr marL="756285" lvl="1" indent="-286385">
              <a:lnSpc>
                <a:spcPct val="200000"/>
              </a:lnSpc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Minimize the IC package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fld id="{B6CA270E-1B3E-47AA-BD1C-CDFE072D4B31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E9284BC6-2227-43A7-AEAD-CDBF01C76587}" type="datetime1">
              <a:rPr lang="en-US" smtClean="0"/>
              <a:t>7/3/2020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6317" y="388925"/>
            <a:ext cx="7245439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itchFamily="18" charset="0"/>
                <a:cs typeface="Times New Roman" pitchFamily="18" charset="0"/>
              </a:rPr>
              <a:t>2:1 Multiplexer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</p:spPr>
        <p:txBody>
          <a:bodyPr/>
          <a:lstStyle/>
          <a:p>
            <a:r>
              <a:rPr lang="en-IN" smtClean="0"/>
              <a:t>CET203A Digital Electronics and Logic Design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pc="-60"/>
              <a:pPr marL="25400">
                <a:lnSpc>
                  <a:spcPts val="1240"/>
                </a:lnSpc>
              </a:pPr>
              <a:t>99</a:t>
            </a:fld>
            <a:endParaRPr lang="en-US" spc="-6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2400" y="1371600"/>
            <a:ext cx="10013760" cy="457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</p:spPr>
        <p:txBody>
          <a:bodyPr/>
          <a:lstStyle/>
          <a:p>
            <a:fld id="{8CE4F0D3-CC88-47D8-9F99-68A62167FBE0}" type="datetime1">
              <a:rPr lang="en-US" smtClean="0"/>
              <a:t>7/3/2020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69599" cy="13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3144</TotalTime>
  <Words>7132</Words>
  <Application>Microsoft Office PowerPoint</Application>
  <PresentationFormat>Custom</PresentationFormat>
  <Paragraphs>2432</Paragraphs>
  <Slides>158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59" baseType="lpstr">
      <vt:lpstr>Office Theme</vt:lpstr>
      <vt:lpstr>PowerPoint Presentation</vt:lpstr>
      <vt:lpstr>CET203A Digital Electronics and Logic Design</vt:lpstr>
      <vt:lpstr>CET203A Digital Electronics and Logic Design</vt:lpstr>
      <vt:lpstr>Syllabus</vt:lpstr>
      <vt:lpstr>Syllabus (Contd..)</vt:lpstr>
      <vt:lpstr>Syllabus (Contd..)</vt:lpstr>
      <vt:lpstr>PowerPoint Presentation</vt:lpstr>
      <vt:lpstr>Syllabus: Module 1</vt:lpstr>
      <vt:lpstr> </vt:lpstr>
      <vt:lpstr>Introduction to Digital Electronics &amp; Logic Design</vt:lpstr>
      <vt:lpstr>Typical  Signal Processing System</vt:lpstr>
      <vt:lpstr>Typical  Signal Processing System in Details </vt:lpstr>
      <vt:lpstr>Advantages of Digital Systems Over Analog Systems</vt:lpstr>
      <vt:lpstr>Inside a Digital System</vt:lpstr>
      <vt:lpstr>Boolean Logic Gates (Building Blocks for Digital Circuits ) (Because Switches are Hard to Work With)</vt:lpstr>
      <vt:lpstr>Integrated Circuits</vt:lpstr>
      <vt:lpstr>Integrated Circuits  </vt:lpstr>
      <vt:lpstr>PowerPoint Presentation</vt:lpstr>
      <vt:lpstr>Standard Representations for  Logic Functions</vt:lpstr>
      <vt:lpstr>PowerPoint Presentation</vt:lpstr>
      <vt:lpstr>Standard Representations for  Logic Functions</vt:lpstr>
      <vt:lpstr>Canonical or Conventional form</vt:lpstr>
      <vt:lpstr>Sum of Product (SOP)</vt:lpstr>
      <vt:lpstr>Summation Form</vt:lpstr>
      <vt:lpstr>Conversion Process</vt:lpstr>
      <vt:lpstr>Advantages of Summation form</vt:lpstr>
      <vt:lpstr>Conversion from Conventional to Summation Form</vt:lpstr>
      <vt:lpstr>Conversion from Conventional to Summation Form</vt:lpstr>
      <vt:lpstr>Practice Examples</vt:lpstr>
      <vt:lpstr>Practice Examples</vt:lpstr>
      <vt:lpstr>PowerPoint Presentation</vt:lpstr>
      <vt:lpstr>Practice Examples(Contd..)</vt:lpstr>
      <vt:lpstr>Practice Examples(Contd..)</vt:lpstr>
      <vt:lpstr>Practice Examples(Contd..)</vt:lpstr>
      <vt:lpstr>Practice Examples(Contd..)</vt:lpstr>
      <vt:lpstr>Practice Examples(Contd..)</vt:lpstr>
      <vt:lpstr>Practice Examples(Contd..)</vt:lpstr>
      <vt:lpstr>Product of Sum (POS)</vt:lpstr>
      <vt:lpstr>POS Contd..</vt:lpstr>
      <vt:lpstr>POS (Contd..)</vt:lpstr>
      <vt:lpstr>POS (Contd..)</vt:lpstr>
      <vt:lpstr>Practice Example</vt:lpstr>
      <vt:lpstr>Practice Example</vt:lpstr>
      <vt:lpstr>Practice Example (Contd..)</vt:lpstr>
      <vt:lpstr>Practice Example (Contd..)</vt:lpstr>
      <vt:lpstr>Practice Example (Contd..)</vt:lpstr>
      <vt:lpstr>Practice Example (Contd..)</vt:lpstr>
      <vt:lpstr>Practice Example (Contd..)</vt:lpstr>
      <vt:lpstr>Practice Example (Contd..)</vt:lpstr>
      <vt:lpstr>Practice Example (Contd..)</vt:lpstr>
      <vt:lpstr>PowerPoint Presentation</vt:lpstr>
      <vt:lpstr>Introduction</vt:lpstr>
      <vt:lpstr>Introduction (Contd..)</vt:lpstr>
      <vt:lpstr>2 – Variables K- Map</vt:lpstr>
      <vt:lpstr>3 – Variables K- Map</vt:lpstr>
      <vt:lpstr>4 – Variables K- Map</vt:lpstr>
      <vt:lpstr>Practice Examples</vt:lpstr>
      <vt:lpstr>PowerPoint Presentation</vt:lpstr>
      <vt:lpstr>Representation of canonical SOP form on K-Map</vt:lpstr>
      <vt:lpstr>Representation of canonical SOP form on K-Map</vt:lpstr>
      <vt:lpstr>Representation of canonical SOP form on K-Map (Contd..)</vt:lpstr>
      <vt:lpstr>Representation of canonical POS form on K-Map</vt:lpstr>
      <vt:lpstr>Representation of canonical POS form on K-Map (Contd..)</vt:lpstr>
      <vt:lpstr>Representation of canonical POS form on K-Map (Contd..)</vt:lpstr>
      <vt:lpstr>Simplification of Logic function using K-Map</vt:lpstr>
      <vt:lpstr>Example</vt:lpstr>
      <vt:lpstr>Example (Contd..)</vt:lpstr>
      <vt:lpstr>Example (Contd..)</vt:lpstr>
      <vt:lpstr>Example (Contd..)</vt:lpstr>
      <vt:lpstr>Example (Contd..)</vt:lpstr>
      <vt:lpstr>Four Adjacent ones</vt:lpstr>
      <vt:lpstr>Four Adjacent ones (Contd..)</vt:lpstr>
      <vt:lpstr>Four Adjacent ones (Contd..)</vt:lpstr>
      <vt:lpstr>Four Adjacent ones (Contd..)</vt:lpstr>
      <vt:lpstr>Four Adjacent ones (Contd..)</vt:lpstr>
      <vt:lpstr>Four Adjacent ones (Contd..)</vt:lpstr>
      <vt:lpstr>Prime Implicant</vt:lpstr>
      <vt:lpstr>Prime Implicant (Contd..)</vt:lpstr>
      <vt:lpstr>K-Map of 4 - variable</vt:lpstr>
      <vt:lpstr>Minimization of SOP Form</vt:lpstr>
      <vt:lpstr>Minimization of SOP Form </vt:lpstr>
      <vt:lpstr>Minimization of SOP Form (Contd..)</vt:lpstr>
      <vt:lpstr>Minimization of POS Form</vt:lpstr>
      <vt:lpstr>Minimization of POS Form</vt:lpstr>
      <vt:lpstr>Minimization of POS Form (Contd..)</vt:lpstr>
      <vt:lpstr>Don’t Care Condition (X)</vt:lpstr>
      <vt:lpstr>Don’t Care Condition (X)</vt:lpstr>
      <vt:lpstr>Don’t Care Condition (X)</vt:lpstr>
      <vt:lpstr>Example</vt:lpstr>
      <vt:lpstr>Example</vt:lpstr>
      <vt:lpstr>Example (Contd..)</vt:lpstr>
      <vt:lpstr>Example (Contd..)</vt:lpstr>
      <vt:lpstr>BCD to Excess-3 Code conversion</vt:lpstr>
      <vt:lpstr>PowerPoint Presentation</vt:lpstr>
      <vt:lpstr>PowerPoint Presentation</vt:lpstr>
      <vt:lpstr>Multiplexer</vt:lpstr>
      <vt:lpstr>Multiplexer</vt:lpstr>
      <vt:lpstr>Multiplexer</vt:lpstr>
      <vt:lpstr>2:1 Multiplexer</vt:lpstr>
      <vt:lpstr>2:1 Multiplexer  Circuit</vt:lpstr>
      <vt:lpstr>2:1 Multiplexer  Circuit</vt:lpstr>
      <vt:lpstr>4:1 Multiplexer</vt:lpstr>
      <vt:lpstr>4:1 Multiplexer</vt:lpstr>
      <vt:lpstr>Implement Circuit using MUX</vt:lpstr>
      <vt:lpstr>Implement Circuit using MUX</vt:lpstr>
      <vt:lpstr>IC 74153</vt:lpstr>
      <vt:lpstr>Multiplexer Tree</vt:lpstr>
      <vt:lpstr>MUX Tree</vt:lpstr>
      <vt:lpstr>MUX Tree               (Contd..)</vt:lpstr>
      <vt:lpstr>Truth Table</vt:lpstr>
      <vt:lpstr>Demultiplexer</vt:lpstr>
      <vt:lpstr>Demultiplexer</vt:lpstr>
      <vt:lpstr>Demultiplexer</vt:lpstr>
      <vt:lpstr>Demultiplexer</vt:lpstr>
      <vt:lpstr>1:2 Demultiplexer</vt:lpstr>
      <vt:lpstr>1:4 Demultiplexer</vt:lpstr>
      <vt:lpstr>Implement the Circuit</vt:lpstr>
      <vt:lpstr>Implementation of SOP  using MUX</vt:lpstr>
      <vt:lpstr>Implementation of 3 variable SOP  expression using 4x1 MUX (Reduction Method)</vt:lpstr>
      <vt:lpstr>Implementation of 3 variable SOP  expression using 4x1 MUX (Reduction Method)</vt:lpstr>
      <vt:lpstr>Implementation of 4 variable SOP expression using 8x1 MUX (Reduction Method)</vt:lpstr>
      <vt:lpstr>PowerPoint Presentation</vt:lpstr>
      <vt:lpstr>Decoder</vt:lpstr>
      <vt:lpstr>General Decoder Diagram</vt:lpstr>
      <vt:lpstr>General Decoder Diagram (Contd..)</vt:lpstr>
      <vt:lpstr>2-to-4-Line Decoder  (with Enable input)-Active LOW output</vt:lpstr>
      <vt:lpstr>2-to-4-Line Decoder (with Enable input)- Active LOW output  (Contd..)</vt:lpstr>
      <vt:lpstr>PowerPoint Presentation</vt:lpstr>
      <vt:lpstr>4-line-to-16 line Decoder constructed with two 3-line-to-8 line decoders</vt:lpstr>
      <vt:lpstr>4-line-to-16 line Decoder constructed with two 3-line-to-8 line decoders (Contd..)</vt:lpstr>
      <vt:lpstr>  Half Adder &amp; Full Adder</vt:lpstr>
      <vt:lpstr>Half Adder</vt:lpstr>
      <vt:lpstr>Half Adder Truth Table</vt:lpstr>
      <vt:lpstr>Circuit Diagram</vt:lpstr>
      <vt:lpstr>Half Adder  USING 4:1 MUX :</vt:lpstr>
      <vt:lpstr>Full Adder</vt:lpstr>
      <vt:lpstr>Full Adder Truth Table</vt:lpstr>
      <vt:lpstr>Full Adder Circuit (Sum &amp; Carry)</vt:lpstr>
      <vt:lpstr>Full Adder Circuit (Sum &amp; Carry)</vt:lpstr>
      <vt:lpstr>Full Adder using Decoder</vt:lpstr>
      <vt:lpstr>Full Adder using Decoder </vt:lpstr>
      <vt:lpstr>Logic  Families</vt:lpstr>
      <vt:lpstr>Characteristics of Digital IC </vt:lpstr>
      <vt:lpstr>Speed of Operation (Propagation Delay)</vt:lpstr>
      <vt:lpstr>Speed of Operation (Propagation Delay) (Contd..)</vt:lpstr>
      <vt:lpstr>Power Dissipation</vt:lpstr>
      <vt:lpstr>Power Dissipation (Contd..)</vt:lpstr>
      <vt:lpstr>Figure of Merit</vt:lpstr>
      <vt:lpstr>Figure of Merit (Contd..)</vt:lpstr>
      <vt:lpstr>Fan Out</vt:lpstr>
      <vt:lpstr>Current &amp; Voltage Parameter</vt:lpstr>
      <vt:lpstr>Current &amp; Voltage Parameter (Contd..)</vt:lpstr>
      <vt:lpstr>Current &amp; Voltage Parameter (Contd..)</vt:lpstr>
      <vt:lpstr>Noise Immunity</vt:lpstr>
      <vt:lpstr>Noise Immunity (Contd..)</vt:lpstr>
      <vt:lpstr>Noise Immunity (Contd..)</vt:lpstr>
      <vt:lpstr>Operating Temperature Range</vt:lpstr>
      <vt:lpstr>     Power  Supply Requirements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mitcoe</dc:creator>
  <cp:lastModifiedBy>Harsh</cp:lastModifiedBy>
  <cp:revision>177</cp:revision>
  <dcterms:created xsi:type="dcterms:W3CDTF">2018-07-04T03:08:53Z</dcterms:created>
  <dcterms:modified xsi:type="dcterms:W3CDTF">2020-07-03T14:46:32Z</dcterms:modified>
</cp:coreProperties>
</file>